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r D Browning (BRWd1)" initials="MDB(" lastIdx="1" clrIdx="0">
    <p:extLst>
      <p:ext uri="{19B8F6BF-5375-455C-9EA6-DF929625EA0E}">
        <p15:presenceInfo xmlns:p15="http://schemas.microsoft.com/office/powerpoint/2012/main" userId="S::brownida.staff@wymondhamcollege.org::56fc6b79-0d1d-45ba-b198-f008c2b9b2b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96D"/>
    <a:srgbClr val="0065A4"/>
    <a:srgbClr val="309E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856CB0-0D5C-57E8-95D4-7C2C09754B02}" v="179" dt="2026-01-26T16:31:29.195"/>
    <p1510:client id="{74499DAC-2B85-423A-A8C1-769F4F9C5BFE}" v="1" dt="2026-01-26T16:40:29.8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38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.Lovatt" userId="S::c.lovatt@wymcol.org::630cd098-cafa-4801-988f-0691b5ad9a66" providerId="AD" clId="Web-{15856CB0-0D5C-57E8-95D4-7C2C09754B02}"/>
    <pc:docChg chg="modSld">
      <pc:chgData name="C.Lovatt" userId="S::c.lovatt@wymcol.org::630cd098-cafa-4801-988f-0691b5ad9a66" providerId="AD" clId="Web-{15856CB0-0D5C-57E8-95D4-7C2C09754B02}" dt="2026-01-26T16:31:29.195" v="178" actId="20577"/>
      <pc:docMkLst>
        <pc:docMk/>
      </pc:docMkLst>
      <pc:sldChg chg="modSp">
        <pc:chgData name="C.Lovatt" userId="S::c.lovatt@wymcol.org::630cd098-cafa-4801-988f-0691b5ad9a66" providerId="AD" clId="Web-{15856CB0-0D5C-57E8-95D4-7C2C09754B02}" dt="2026-01-26T16:24:17.042" v="1" actId="20577"/>
        <pc:sldMkLst>
          <pc:docMk/>
          <pc:sldMk cId="1441490321" sldId="257"/>
        </pc:sldMkLst>
        <pc:spChg chg="mod">
          <ac:chgData name="C.Lovatt" userId="S::c.lovatt@wymcol.org::630cd098-cafa-4801-988f-0691b5ad9a66" providerId="AD" clId="Web-{15856CB0-0D5C-57E8-95D4-7C2C09754B02}" dt="2026-01-26T16:24:17.042" v="1" actId="20577"/>
          <ac:spMkLst>
            <pc:docMk/>
            <pc:sldMk cId="1441490321" sldId="257"/>
            <ac:spMk id="11" creationId="{C9EEAAB7-071F-60DE-60B2-E256D2A53F04}"/>
          </ac:spMkLst>
        </pc:spChg>
      </pc:sldChg>
      <pc:sldChg chg="modSp">
        <pc:chgData name="C.Lovatt" userId="S::c.lovatt@wymcol.org::630cd098-cafa-4801-988f-0691b5ad9a66" providerId="AD" clId="Web-{15856CB0-0D5C-57E8-95D4-7C2C09754B02}" dt="2026-01-26T16:31:29.195" v="178" actId="20577"/>
        <pc:sldMkLst>
          <pc:docMk/>
          <pc:sldMk cId="1467877557" sldId="258"/>
        </pc:sldMkLst>
        <pc:spChg chg="mod">
          <ac:chgData name="C.Lovatt" userId="S::c.lovatt@wymcol.org::630cd098-cafa-4801-988f-0691b5ad9a66" providerId="AD" clId="Web-{15856CB0-0D5C-57E8-95D4-7C2C09754B02}" dt="2026-01-26T16:31:29.195" v="178" actId="20577"/>
          <ac:spMkLst>
            <pc:docMk/>
            <pc:sldMk cId="1467877557" sldId="258"/>
            <ac:spMk id="3" creationId="{903185A3-CED5-7D4F-D324-E053EC38C2F2}"/>
          </ac:spMkLst>
        </pc:spChg>
      </pc:sldChg>
    </pc:docChg>
  </pc:docChgLst>
  <pc:docChgLst>
    <pc:chgData name="C.Lovatt" userId="630cd098-cafa-4801-988f-0691b5ad9a66" providerId="ADAL" clId="{E9E22FE5-434A-4B4A-B321-1E52DAB7D575}"/>
    <pc:docChg chg="custSel modSld">
      <pc:chgData name="C.Lovatt" userId="630cd098-cafa-4801-988f-0691b5ad9a66" providerId="ADAL" clId="{E9E22FE5-434A-4B4A-B321-1E52DAB7D575}" dt="2026-01-26T16:41:30.386" v="496" actId="6549"/>
      <pc:docMkLst>
        <pc:docMk/>
      </pc:docMkLst>
      <pc:sldChg chg="modSp mod">
        <pc:chgData name="C.Lovatt" userId="630cd098-cafa-4801-988f-0691b5ad9a66" providerId="ADAL" clId="{E9E22FE5-434A-4B4A-B321-1E52DAB7D575}" dt="2026-01-26T16:41:30.386" v="496" actId="6549"/>
        <pc:sldMkLst>
          <pc:docMk/>
          <pc:sldMk cId="1441490321" sldId="257"/>
        </pc:sldMkLst>
        <pc:spChg chg="mod">
          <ac:chgData name="C.Lovatt" userId="630cd098-cafa-4801-988f-0691b5ad9a66" providerId="ADAL" clId="{E9E22FE5-434A-4B4A-B321-1E52DAB7D575}" dt="2026-01-26T16:41:30.386" v="496" actId="6549"/>
          <ac:spMkLst>
            <pc:docMk/>
            <pc:sldMk cId="1441490321" sldId="257"/>
            <ac:spMk id="11" creationId="{C9EEAAB7-071F-60DE-60B2-E256D2A53F04}"/>
          </ac:spMkLst>
        </pc:spChg>
      </pc:sldChg>
      <pc:sldChg chg="modSp mod">
        <pc:chgData name="C.Lovatt" userId="630cd098-cafa-4801-988f-0691b5ad9a66" providerId="ADAL" clId="{E9E22FE5-434A-4B4A-B321-1E52DAB7D575}" dt="2026-01-26T16:35:59.848" v="105" actId="20577"/>
        <pc:sldMkLst>
          <pc:docMk/>
          <pc:sldMk cId="1467877557" sldId="258"/>
        </pc:sldMkLst>
        <pc:spChg chg="mod">
          <ac:chgData name="C.Lovatt" userId="630cd098-cafa-4801-988f-0691b5ad9a66" providerId="ADAL" clId="{E9E22FE5-434A-4B4A-B321-1E52DAB7D575}" dt="2026-01-26T16:35:59.848" v="105" actId="20577"/>
          <ac:spMkLst>
            <pc:docMk/>
            <pc:sldMk cId="1467877557" sldId="258"/>
            <ac:spMk id="3" creationId="{903185A3-CED5-7D4F-D324-E053EC38C2F2}"/>
          </ac:spMkLst>
        </pc:spChg>
      </pc:sldChg>
      <pc:sldChg chg="modSp mod">
        <pc:chgData name="C.Lovatt" userId="630cd098-cafa-4801-988f-0691b5ad9a66" providerId="ADAL" clId="{E9E22FE5-434A-4B4A-B321-1E52DAB7D575}" dt="2026-01-26T16:40:20.914" v="440" actId="27636"/>
        <pc:sldMkLst>
          <pc:docMk/>
          <pc:sldMk cId="4072474209" sldId="259"/>
        </pc:sldMkLst>
        <pc:spChg chg="mod">
          <ac:chgData name="C.Lovatt" userId="630cd098-cafa-4801-988f-0691b5ad9a66" providerId="ADAL" clId="{E9E22FE5-434A-4B4A-B321-1E52DAB7D575}" dt="2026-01-26T16:40:20.914" v="440" actId="27636"/>
          <ac:spMkLst>
            <pc:docMk/>
            <pc:sldMk cId="4072474209" sldId="259"/>
            <ac:spMk id="3" creationId="{A48F2C19-1A0D-AE92-C56D-A395988C750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FC6AE5-30C8-4261-B671-80EFF5FB83C4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42998-A89D-4D66-9F5C-2B27890435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409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117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989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92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26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00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061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574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174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87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1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65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5000"/>
            <a:lum/>
          </a:blip>
          <a:srcRect/>
          <a:stretch>
            <a:fillRect l="55000" r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88A22-F256-4252-8617-C5719A339BB9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449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260648"/>
            <a:ext cx="9144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0" y="6597352"/>
            <a:ext cx="9144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218" y="404664"/>
            <a:ext cx="2729511" cy="864096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756692" y="682067"/>
            <a:ext cx="7630616" cy="1656177"/>
          </a:xfrm>
          <a:ln>
            <a:noFill/>
          </a:ln>
        </p:spPr>
        <p:txBody>
          <a:bodyPr>
            <a:normAutofit/>
          </a:bodyPr>
          <a:lstStyle/>
          <a:p>
            <a:pPr eaLnBrk="1" hangingPunct="1"/>
            <a:br>
              <a:rPr lang="en-GB"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2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481E46B-C5F4-49C6-9328-6B4A770B4E76}"/>
              </a:ext>
            </a:extLst>
          </p:cNvPr>
          <p:cNvSpPr txBox="1">
            <a:spLocks/>
          </p:cNvSpPr>
          <p:nvPr/>
        </p:nvSpPr>
        <p:spPr>
          <a:xfrm>
            <a:off x="-1044624" y="836712"/>
            <a:ext cx="7772400" cy="489654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60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Wymondham </a:t>
            </a:r>
          </a:p>
          <a:p>
            <a:r>
              <a:rPr lang="en-GB" sz="660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College</a:t>
            </a:r>
            <a:br>
              <a:rPr lang="en-GB" sz="8000">
                <a:solidFill>
                  <a:srgbClr val="00396D"/>
                </a:solidFill>
                <a:latin typeface="+mn-lt"/>
                <a:cs typeface="Arial" panose="020B0604020202020204" pitchFamily="34" charset="0"/>
              </a:rPr>
            </a:br>
            <a:br>
              <a:rPr lang="en-GB" sz="3600">
                <a:solidFill>
                  <a:srgbClr val="00396D"/>
                </a:solidFill>
                <a:latin typeface="+mn-lt"/>
                <a:cs typeface="Arial" panose="020B0604020202020204" pitchFamily="34" charset="0"/>
              </a:rPr>
            </a:br>
            <a:r>
              <a:rPr lang="en-GB" sz="3200" b="1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Options</a:t>
            </a:r>
          </a:p>
          <a:p>
            <a:r>
              <a:rPr lang="en-GB" sz="3200" b="1">
                <a:solidFill>
                  <a:srgbClr val="002060"/>
                </a:solidFill>
                <a:latin typeface="+mn-lt"/>
                <a:cs typeface="Arial"/>
              </a:rPr>
              <a:t>SUBJECT: Sociology</a:t>
            </a:r>
            <a:endParaRPr lang="en-GB" sz="3200" b="1">
              <a:solidFill>
                <a:srgbClr val="002060"/>
              </a:solidFill>
              <a:latin typeface="+mn-lt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224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3B00C5-0152-287A-C6FD-F8C5CC99A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1834033"/>
          </a:xfrm>
        </p:spPr>
        <p:txBody>
          <a:bodyPr anchor="b">
            <a:normAutofit fontScale="90000"/>
          </a:bodyPr>
          <a:lstStyle/>
          <a:p>
            <a:pPr algn="r" fontAlgn="base">
              <a:lnSpc>
                <a:spcPct val="90000"/>
              </a:lnSpc>
            </a:pPr>
            <a:br>
              <a:rPr lang="en-GB" sz="300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r>
              <a:rPr lang="en-GB" sz="3000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Subject Overview</a:t>
            </a:r>
            <a:br>
              <a:rPr lang="en-GB" sz="300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br>
              <a:rPr lang="en-GB" sz="300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br>
              <a:rPr lang="en-GB" sz="300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endParaRPr lang="en-GB" sz="3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4B2C4-16A2-63D6-1EBF-79C3D4164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br>
              <a:rPr lang="en-GB" sz="1700">
                <a:effectLst/>
                <a:latin typeface="Aptos" panose="020B0004020202020204" pitchFamily="34" charset="0"/>
              </a:rPr>
            </a:br>
            <a:endParaRPr lang="en-GB" sz="17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0FFA0A-5348-B54A-2533-E17430E6450E}"/>
              </a:ext>
            </a:extLst>
          </p:cNvPr>
          <p:cNvSpPr txBox="1"/>
          <p:nvPr/>
        </p:nvSpPr>
        <p:spPr>
          <a:xfrm>
            <a:off x="3278064" y="50720"/>
            <a:ext cx="578345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GB" sz="1800"/>
            </a:br>
            <a:endParaRPr lang="en-GB" sz="240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5102F48-4B88-11A8-DE6D-8267AEE439E8}"/>
              </a:ext>
            </a:extLst>
          </p:cNvPr>
          <p:cNvSpPr txBox="1">
            <a:spLocks/>
          </p:cNvSpPr>
          <p:nvPr/>
        </p:nvSpPr>
        <p:spPr>
          <a:xfrm>
            <a:off x="211912" y="1864809"/>
            <a:ext cx="2539154" cy="44063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220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220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260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EEAAB7-071F-60DE-60B2-E256D2A53F04}"/>
              </a:ext>
            </a:extLst>
          </p:cNvPr>
          <p:cNvSpPr txBox="1"/>
          <p:nvPr/>
        </p:nvSpPr>
        <p:spPr>
          <a:xfrm>
            <a:off x="3378411" y="907132"/>
            <a:ext cx="5299321" cy="31393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>
                <a:solidFill>
                  <a:srgbClr val="333334"/>
                </a:solidFill>
              </a:rPr>
              <a:t>Sociology is the study of  society. Throughout the GCSE we will look at the ways in which our </a:t>
            </a:r>
            <a:r>
              <a:rPr lang="en-US" dirty="0" err="1">
                <a:solidFill>
                  <a:srgbClr val="333334"/>
                </a:solidFill>
              </a:rPr>
              <a:t>behaviour</a:t>
            </a:r>
            <a:r>
              <a:rPr lang="en-US" dirty="0">
                <a:solidFill>
                  <a:srgbClr val="333334"/>
                </a:solidFill>
              </a:rPr>
              <a:t>, beliefs and identity are shaped by different social institutions and the world around us. Students will develop knowledge  and  skills so that they can investigate and critically </a:t>
            </a:r>
            <a:r>
              <a:rPr lang="en-US" dirty="0" err="1">
                <a:solidFill>
                  <a:srgbClr val="333334"/>
                </a:solidFill>
              </a:rPr>
              <a:t>analyse</a:t>
            </a:r>
            <a:r>
              <a:rPr lang="en-US" dirty="0">
                <a:solidFill>
                  <a:srgbClr val="333334"/>
                </a:solidFill>
              </a:rPr>
              <a:t> the social world, exploring issues </a:t>
            </a:r>
            <a:r>
              <a:rPr lang="en-US">
                <a:solidFill>
                  <a:srgbClr val="333334"/>
                </a:solidFill>
              </a:rPr>
              <a:t>relating to </a:t>
            </a:r>
            <a:r>
              <a:rPr lang="en-US" spc="-15">
                <a:solidFill>
                  <a:srgbClr val="333334"/>
                </a:solidFill>
              </a:rPr>
              <a:t>gender</a:t>
            </a:r>
            <a:r>
              <a:rPr lang="en-US" spc="-15" dirty="0">
                <a:solidFill>
                  <a:srgbClr val="333334"/>
                </a:solidFill>
              </a:rPr>
              <a:t>, </a:t>
            </a:r>
            <a:r>
              <a:rPr lang="en-US" dirty="0">
                <a:solidFill>
                  <a:srgbClr val="333334"/>
                </a:solidFill>
              </a:rPr>
              <a:t>class,</a:t>
            </a:r>
            <a:r>
              <a:rPr lang="en-US" spc="150" dirty="0">
                <a:solidFill>
                  <a:srgbClr val="333334"/>
                </a:solidFill>
              </a:rPr>
              <a:t> </a:t>
            </a:r>
            <a:r>
              <a:rPr lang="en-US" dirty="0">
                <a:solidFill>
                  <a:srgbClr val="333334"/>
                </a:solidFill>
              </a:rPr>
              <a:t>religion</a:t>
            </a:r>
            <a:r>
              <a:rPr lang="en-US" spc="155" dirty="0">
                <a:solidFill>
                  <a:srgbClr val="333334"/>
                </a:solidFill>
              </a:rPr>
              <a:t> </a:t>
            </a:r>
            <a:r>
              <a:rPr lang="en-US" dirty="0">
                <a:solidFill>
                  <a:srgbClr val="333334"/>
                </a:solidFill>
              </a:rPr>
              <a:t>and</a:t>
            </a:r>
            <a:r>
              <a:rPr lang="en-US" spc="150" dirty="0">
                <a:solidFill>
                  <a:srgbClr val="333334"/>
                </a:solidFill>
              </a:rPr>
              <a:t> </a:t>
            </a:r>
            <a:r>
              <a:rPr lang="en-US" dirty="0">
                <a:solidFill>
                  <a:srgbClr val="333334"/>
                </a:solidFill>
              </a:rPr>
              <a:t>crime. </a:t>
            </a:r>
            <a:r>
              <a:rPr lang="en-GB" dirty="0">
                <a:solidFill>
                  <a:srgbClr val="333334"/>
                </a:solidFill>
                <a:ea typeface="Arial" panose="020B0604020202020204" pitchFamily="34" charset="0"/>
              </a:rPr>
              <a:t>Studying Sociology at GCSE</a:t>
            </a:r>
            <a:r>
              <a:rPr lang="en-GB" spc="-45" dirty="0">
                <a:solidFill>
                  <a:srgbClr val="333334"/>
                </a:solidFill>
                <a:ea typeface="Arial" panose="020B0604020202020204" pitchFamily="34" charset="0"/>
              </a:rPr>
              <a:t> </a:t>
            </a:r>
            <a:r>
              <a:rPr lang="en-GB" dirty="0">
                <a:solidFill>
                  <a:srgbClr val="333334"/>
                </a:solidFill>
                <a:ea typeface="Arial" panose="020B0604020202020204" pitchFamily="34" charset="0"/>
              </a:rPr>
              <a:t>will</a:t>
            </a:r>
            <a:r>
              <a:rPr lang="en-GB" spc="-45" dirty="0">
                <a:solidFill>
                  <a:srgbClr val="333334"/>
                </a:solidFill>
                <a:ea typeface="Arial" panose="020B0604020202020204" pitchFamily="34" charset="0"/>
              </a:rPr>
              <a:t> </a:t>
            </a:r>
            <a:r>
              <a:rPr lang="en-GB" dirty="0">
                <a:solidFill>
                  <a:srgbClr val="333334"/>
                </a:solidFill>
                <a:ea typeface="Arial" panose="020B0604020202020204" pitchFamily="34" charset="0"/>
              </a:rPr>
              <a:t>certainly</a:t>
            </a:r>
            <a:r>
              <a:rPr lang="en-GB" spc="-45" dirty="0">
                <a:solidFill>
                  <a:srgbClr val="333334"/>
                </a:solidFill>
                <a:ea typeface="Arial" panose="020B0604020202020204" pitchFamily="34" charset="0"/>
              </a:rPr>
              <a:t> </a:t>
            </a:r>
            <a:r>
              <a:rPr lang="en-GB" dirty="0">
                <a:solidFill>
                  <a:srgbClr val="333334"/>
                </a:solidFill>
                <a:ea typeface="Arial" panose="020B0604020202020204" pitchFamily="34" charset="0"/>
              </a:rPr>
              <a:t>provide</a:t>
            </a:r>
            <a:r>
              <a:rPr lang="en-GB" spc="-45" dirty="0">
                <a:solidFill>
                  <a:srgbClr val="333334"/>
                </a:solidFill>
                <a:ea typeface="Arial" panose="020B0604020202020204" pitchFamily="34" charset="0"/>
              </a:rPr>
              <a:t> </a:t>
            </a:r>
            <a:r>
              <a:rPr lang="en-GB" dirty="0">
                <a:solidFill>
                  <a:srgbClr val="333334"/>
                </a:solidFill>
                <a:ea typeface="Arial" panose="020B0604020202020204" pitchFamily="34" charset="0"/>
              </a:rPr>
              <a:t>a</a:t>
            </a:r>
            <a:r>
              <a:rPr lang="en-GB" spc="-45" dirty="0">
                <a:solidFill>
                  <a:srgbClr val="333334"/>
                </a:solidFill>
                <a:ea typeface="Arial" panose="020B0604020202020204" pitchFamily="34" charset="0"/>
              </a:rPr>
              <a:t> </a:t>
            </a:r>
            <a:r>
              <a:rPr lang="en-GB" dirty="0">
                <a:solidFill>
                  <a:srgbClr val="333334"/>
                </a:solidFill>
                <a:ea typeface="Arial" panose="020B0604020202020204" pitchFamily="34" charset="0"/>
              </a:rPr>
              <a:t>new</a:t>
            </a:r>
            <a:r>
              <a:rPr lang="en-GB" spc="-50" dirty="0">
                <a:solidFill>
                  <a:srgbClr val="333334"/>
                </a:solidFill>
                <a:ea typeface="Arial" panose="020B0604020202020204" pitchFamily="34" charset="0"/>
              </a:rPr>
              <a:t> </a:t>
            </a:r>
            <a:r>
              <a:rPr lang="en-GB" dirty="0">
                <a:solidFill>
                  <a:srgbClr val="333334"/>
                </a:solidFill>
                <a:ea typeface="Arial" panose="020B0604020202020204" pitchFamily="34" charset="0"/>
              </a:rPr>
              <a:t>perspective</a:t>
            </a:r>
            <a:r>
              <a:rPr lang="en-GB" spc="-45" dirty="0">
                <a:solidFill>
                  <a:srgbClr val="333334"/>
                </a:solidFill>
                <a:ea typeface="Arial" panose="020B0604020202020204" pitchFamily="34" charset="0"/>
              </a:rPr>
              <a:t> </a:t>
            </a:r>
            <a:r>
              <a:rPr lang="en-GB" dirty="0">
                <a:solidFill>
                  <a:srgbClr val="333334"/>
                </a:solidFill>
                <a:ea typeface="Arial" panose="020B0604020202020204" pitchFamily="34" charset="0"/>
              </a:rPr>
              <a:t>on the social world in which we</a:t>
            </a:r>
            <a:r>
              <a:rPr lang="en-GB" spc="-25" dirty="0">
                <a:solidFill>
                  <a:srgbClr val="333334"/>
                </a:solidFill>
                <a:ea typeface="Arial" panose="020B0604020202020204" pitchFamily="34" charset="0"/>
              </a:rPr>
              <a:t> </a:t>
            </a:r>
            <a:r>
              <a:rPr lang="en-GB" dirty="0">
                <a:solidFill>
                  <a:srgbClr val="333334"/>
                </a:solidFill>
                <a:ea typeface="Arial" panose="020B0604020202020204" pitchFamily="34" charset="0"/>
              </a:rPr>
              <a:t>live.</a:t>
            </a:r>
            <a:endParaRPr lang="en-GB" dirty="0">
              <a:ea typeface="Arial" panose="020B0604020202020204" pitchFamily="34" charset="0"/>
            </a:endParaRPr>
          </a:p>
          <a:p>
            <a:endParaRPr lang="en-US" spc="-20" dirty="0">
              <a:solidFill>
                <a:srgbClr val="333334"/>
              </a:solidFill>
              <a:ea typeface="Calibri"/>
              <a:cs typeface="Calibri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1490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BD9FED-E440-E3CF-C47C-C03CCD84E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 fontAlgn="base">
              <a:lnSpc>
                <a:spcPct val="90000"/>
              </a:lnSpc>
            </a:pPr>
            <a:r>
              <a:rPr lang="en-GB" sz="1900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Expectations regarding student commitment, including workload and deadlines.</a:t>
            </a:r>
            <a:br>
              <a:rPr lang="en-GB" sz="190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r>
              <a:rPr lang="en-GB" sz="1900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Any coursework or practical elements involved.</a:t>
            </a:r>
            <a:br>
              <a:rPr lang="en-GB" sz="190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endParaRPr lang="en-GB" sz="19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185A3-CED5-7D4F-D324-E053EC38C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 fontScale="55000" lnSpcReduction="20000"/>
          </a:bodyPr>
          <a:lstStyle/>
          <a:p>
            <a:pPr marL="0" indent="0">
              <a:buNone/>
            </a:pPr>
            <a:r>
              <a:rPr lang="en-GB" sz="2000" b="1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An Introduction to Society and Social Sciences (Year 9)</a:t>
            </a:r>
            <a:endParaRPr lang="en-GB" sz="2000" b="1" dirty="0">
              <a:effectLst/>
              <a:latin typeface="Arial"/>
              <a:ea typeface="Arial" panose="020B0604020202020204" pitchFamily="34" charset="0"/>
              <a:cs typeface="Arial"/>
            </a:endParaRPr>
          </a:p>
          <a:p>
            <a:pPr marL="0" marR="135890" indent="0">
              <a:lnSpc>
                <a:spcPct val="103000"/>
              </a:lnSpc>
              <a:spcBef>
                <a:spcPts val="50"/>
              </a:spcBef>
              <a:buNone/>
            </a:pPr>
            <a:r>
              <a:rPr lang="en-GB" sz="20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The first part of the course </a:t>
            </a:r>
            <a:r>
              <a:rPr lang="en-GB" sz="2000" dirty="0">
                <a:solidFill>
                  <a:srgbClr val="333334"/>
                </a:solidFill>
                <a:latin typeface="Arial"/>
                <a:ea typeface="Arial" panose="020B0604020202020204" pitchFamily="34" charset="0"/>
                <a:cs typeface="Arial"/>
              </a:rPr>
              <a:t>starting in Year 9 focuses</a:t>
            </a:r>
            <a:r>
              <a:rPr lang="en-GB" sz="20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 on developing knowledge and skills essential for the study of Sociology, whilst linking to other social sciences that are only available at A-Level. Students will gain an introduction to law and society, politics and </a:t>
            </a:r>
            <a:r>
              <a:rPr lang="en-GB" sz="2000" spc="-15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power, </a:t>
            </a:r>
            <a:r>
              <a:rPr lang="en-GB" sz="2000" spc="-15" dirty="0">
                <a:solidFill>
                  <a:srgbClr val="333334"/>
                </a:solidFill>
                <a:latin typeface="Arial"/>
                <a:ea typeface="Arial" panose="020B0604020202020204" pitchFamily="34" charset="0"/>
                <a:cs typeface="Arial"/>
              </a:rPr>
              <a:t>and culture and identity </a:t>
            </a:r>
            <a:r>
              <a:rPr lang="en-GB" sz="2000" dirty="0">
                <a:solidFill>
                  <a:srgbClr val="333334"/>
                </a:solidFill>
                <a:latin typeface="Arial"/>
                <a:ea typeface="Arial" panose="020B0604020202020204" pitchFamily="34" charset="0"/>
                <a:cs typeface="Arial"/>
              </a:rPr>
              <a:t>through</a:t>
            </a:r>
            <a:r>
              <a:rPr lang="en-GB" sz="20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 their study of sociology. </a:t>
            </a:r>
            <a:r>
              <a:rPr lang="en-GB" sz="2000" dirty="0">
                <a:solidFill>
                  <a:srgbClr val="333334"/>
                </a:solidFill>
                <a:latin typeface="Arial"/>
                <a:ea typeface="Arial" panose="020B0604020202020204" pitchFamily="34" charset="0"/>
                <a:cs typeface="Arial"/>
              </a:rPr>
              <a:t>Students will also begin to explore different sociological perspectives, research methods, and education. This</a:t>
            </a:r>
            <a:r>
              <a:rPr lang="en-GB" sz="2000" spc="-8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 </a:t>
            </a:r>
            <a:r>
              <a:rPr lang="en-GB" sz="20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will</a:t>
            </a:r>
            <a:r>
              <a:rPr lang="en-GB" sz="2000" spc="-8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 </a:t>
            </a:r>
            <a:r>
              <a:rPr lang="en-GB" sz="20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enable</a:t>
            </a:r>
            <a:r>
              <a:rPr lang="en-GB" sz="2000" spc="-85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 </a:t>
            </a:r>
            <a:r>
              <a:rPr lang="en-GB" sz="20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students</a:t>
            </a:r>
            <a:r>
              <a:rPr lang="en-GB" sz="2000" spc="-8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 </a:t>
            </a:r>
            <a:r>
              <a:rPr lang="en-GB" sz="20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to</a:t>
            </a:r>
            <a:r>
              <a:rPr lang="en-GB" sz="2000" spc="-8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 </a:t>
            </a:r>
            <a:r>
              <a:rPr lang="en-GB" sz="20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build</a:t>
            </a:r>
            <a:r>
              <a:rPr lang="en-GB" sz="2000" spc="-8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 </a:t>
            </a:r>
            <a:r>
              <a:rPr lang="en-GB" sz="20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the</a:t>
            </a:r>
            <a:r>
              <a:rPr lang="en-GB" sz="2000" spc="-8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 </a:t>
            </a:r>
            <a:r>
              <a:rPr lang="en-GB" sz="20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necessary</a:t>
            </a:r>
            <a:r>
              <a:rPr lang="en-GB" sz="2000" spc="-8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 </a:t>
            </a:r>
            <a:r>
              <a:rPr lang="en-GB" sz="20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knowledge</a:t>
            </a:r>
            <a:r>
              <a:rPr lang="en-GB" sz="2000" spc="-75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 </a:t>
            </a:r>
            <a:r>
              <a:rPr lang="en-GB" sz="20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and</a:t>
            </a:r>
            <a:r>
              <a:rPr lang="en-GB" sz="2000" spc="-8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 </a:t>
            </a:r>
            <a:r>
              <a:rPr lang="en-GB" sz="20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understanding in a field of study they have not had the opportunity to study in </a:t>
            </a:r>
            <a:r>
              <a:rPr lang="en-GB" sz="2000" spc="-3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Year </a:t>
            </a:r>
            <a:r>
              <a:rPr lang="en-GB" sz="20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7 and</a:t>
            </a:r>
            <a:r>
              <a:rPr lang="en-GB" sz="2000" spc="-95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 </a:t>
            </a:r>
            <a:r>
              <a:rPr lang="en-GB" sz="20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8.</a:t>
            </a:r>
            <a:endParaRPr lang="en-GB" sz="2000" dirty="0">
              <a:effectLst/>
              <a:latin typeface="Arial"/>
              <a:ea typeface="Arial" panose="020B0604020202020204" pitchFamily="34" charset="0"/>
              <a:cs typeface="Arial"/>
            </a:endParaRPr>
          </a:p>
          <a:p>
            <a:pPr marL="0" indent="0">
              <a:spcBef>
                <a:spcPts val="15"/>
              </a:spcBef>
              <a:buNone/>
            </a:pPr>
            <a:endParaRPr lang="en-GB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b="1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Paper 1 (Year 9/10)</a:t>
            </a:r>
          </a:p>
          <a:p>
            <a:r>
              <a:rPr lang="en-GB" sz="1800" dirty="0">
                <a:effectLst/>
                <a:latin typeface="Arial"/>
                <a:ea typeface="Arial" panose="020B0604020202020204" pitchFamily="34" charset="0"/>
                <a:cs typeface="Arial"/>
              </a:rPr>
              <a:t>The sociology of families</a:t>
            </a:r>
          </a:p>
          <a:p>
            <a:r>
              <a:rPr lang="en-GB" sz="1800" dirty="0">
                <a:latin typeface="Arial"/>
                <a:ea typeface="Arial" panose="020B0604020202020204" pitchFamily="34" charset="0"/>
                <a:cs typeface="Arial"/>
              </a:rPr>
              <a:t>The sociology of education</a:t>
            </a:r>
            <a:endParaRPr lang="en-GB" sz="1800" dirty="0">
              <a:effectLst/>
              <a:latin typeface="Arial"/>
              <a:ea typeface="Arial" panose="020B0604020202020204" pitchFamily="34" charset="0"/>
              <a:cs typeface="Arial"/>
            </a:endParaRPr>
          </a:p>
          <a:p>
            <a:pPr>
              <a:spcBef>
                <a:spcPts val="5"/>
              </a:spcBef>
            </a:pPr>
            <a:r>
              <a:rPr lang="en-GB" sz="18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Relevant areas of social theory and methodology</a:t>
            </a:r>
            <a:endParaRPr lang="en-GB" sz="1800" dirty="0">
              <a:effectLst/>
              <a:latin typeface="Arial"/>
              <a:ea typeface="Arial" panose="020B0604020202020204" pitchFamily="34" charset="0"/>
              <a:cs typeface="Arial"/>
            </a:endParaRPr>
          </a:p>
          <a:p>
            <a:pPr marL="0" indent="0">
              <a:spcBef>
                <a:spcPts val="40"/>
              </a:spcBef>
              <a:buNone/>
            </a:pPr>
            <a:endParaRPr lang="en-GB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spcBef>
                <a:spcPts val="5"/>
              </a:spcBef>
              <a:buNone/>
            </a:pPr>
            <a:r>
              <a:rPr lang="en-GB" sz="1800" b="1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Paper 2 (Year 11)</a:t>
            </a:r>
            <a:endParaRPr lang="en-GB" sz="1800" b="1" dirty="0">
              <a:effectLst/>
              <a:latin typeface="Arial"/>
              <a:ea typeface="Arial" panose="020B0604020202020204" pitchFamily="34" charset="0"/>
              <a:cs typeface="Arial"/>
            </a:endParaRPr>
          </a:p>
          <a:p>
            <a:pPr>
              <a:spcBef>
                <a:spcPts val="50"/>
              </a:spcBef>
            </a:pPr>
            <a:r>
              <a:rPr lang="en-GB" sz="18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The sociology of crime and deviance</a:t>
            </a:r>
            <a:endParaRPr lang="en-GB" sz="1800" dirty="0">
              <a:effectLst/>
              <a:latin typeface="Arial"/>
              <a:ea typeface="Arial" panose="020B0604020202020204" pitchFamily="34" charset="0"/>
              <a:cs typeface="Arial"/>
            </a:endParaRPr>
          </a:p>
          <a:p>
            <a:pPr>
              <a:spcBef>
                <a:spcPts val="50"/>
              </a:spcBef>
            </a:pPr>
            <a:r>
              <a:rPr lang="en-GB" sz="18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The sociology of social stratification</a:t>
            </a:r>
            <a:endParaRPr lang="en-GB" sz="1800" dirty="0">
              <a:effectLst/>
              <a:latin typeface="Arial"/>
              <a:ea typeface="Arial" panose="020B0604020202020204" pitchFamily="34" charset="0"/>
              <a:cs typeface="Arial"/>
            </a:endParaRPr>
          </a:p>
          <a:p>
            <a:pPr>
              <a:spcBef>
                <a:spcPts val="50"/>
              </a:spcBef>
            </a:pPr>
            <a:r>
              <a:rPr lang="en-GB" sz="18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Relevant areas of social theory and methodology</a:t>
            </a:r>
            <a:endParaRPr lang="en-GB" sz="1800" dirty="0">
              <a:effectLst/>
              <a:latin typeface="Arial"/>
              <a:ea typeface="Arial" panose="020B0604020202020204" pitchFamily="34" charset="0"/>
              <a:cs typeface="Arial"/>
            </a:endParaRPr>
          </a:p>
          <a:p>
            <a:pPr marL="0" indent="0">
              <a:spcBef>
                <a:spcPts val="40"/>
              </a:spcBef>
              <a:buNone/>
            </a:pPr>
            <a:endParaRPr lang="en-GB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03000"/>
              </a:lnSpc>
              <a:buNone/>
            </a:pP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For all units, students will use their own knowledge and understanding of the entire course to evidence deeper understanding of the above topics. </a:t>
            </a:r>
          </a:p>
          <a:p>
            <a:pPr marL="0" indent="0">
              <a:lnSpc>
                <a:spcPct val="103000"/>
              </a:lnSpc>
              <a:buNone/>
            </a:pPr>
            <a:endParaRPr lang="en-GB" sz="1800" b="1" dirty="0">
              <a:solidFill>
                <a:srgbClr val="333334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03000"/>
              </a:lnSpc>
              <a:buNone/>
            </a:pPr>
            <a:r>
              <a:rPr lang="en-GB" sz="1800" b="1" dirty="0">
                <a:solidFill>
                  <a:srgbClr val="333334"/>
                </a:solidFill>
                <a:latin typeface="Arial"/>
                <a:ea typeface="Arial" panose="020B0604020202020204" pitchFamily="34" charset="0"/>
                <a:cs typeface="Arial"/>
              </a:rPr>
              <a:t>A</a:t>
            </a:r>
            <a:r>
              <a:rPr lang="en-GB" sz="1800" b="1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ssessments</a:t>
            </a:r>
            <a:endParaRPr lang="en-GB" sz="1800" b="1" dirty="0">
              <a:solidFill>
                <a:srgbClr val="333334"/>
              </a:solidFill>
              <a:latin typeface="Arial"/>
              <a:ea typeface="Arial" panose="020B0604020202020204" pitchFamily="34" charset="0"/>
              <a:cs typeface="Arial"/>
            </a:endParaRPr>
          </a:p>
          <a:p>
            <a:r>
              <a:rPr lang="en-GB" sz="18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Introduction to social sciences, written exam – </a:t>
            </a:r>
            <a:r>
              <a:rPr lang="en-GB" sz="1800" dirty="0">
                <a:solidFill>
                  <a:srgbClr val="333334"/>
                </a:solidFill>
                <a:latin typeface="Arial"/>
                <a:ea typeface="Arial" panose="020B0604020202020204" pitchFamily="34" charset="0"/>
                <a:cs typeface="Arial"/>
              </a:rPr>
              <a:t>4 x 40-minute assessments (Year 9 only)</a:t>
            </a:r>
            <a:endParaRPr lang="en-GB" sz="1800" dirty="0">
              <a:solidFill>
                <a:srgbClr val="333334"/>
              </a:solidFill>
              <a:effectLst/>
              <a:latin typeface="Arial"/>
              <a:ea typeface="Arial" panose="020B0604020202020204" pitchFamily="34" charset="0"/>
              <a:cs typeface="Arial"/>
            </a:endParaRPr>
          </a:p>
          <a:p>
            <a:r>
              <a:rPr lang="en-GB" sz="18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Paper 1, written exam - 1 hour 45</a:t>
            </a:r>
            <a:r>
              <a:rPr lang="en-GB" sz="1800" spc="-55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minutes</a:t>
            </a:r>
          </a:p>
          <a:p>
            <a:r>
              <a:rPr lang="en-GB" sz="18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Paper 2, written exam - 1 hour 45</a:t>
            </a:r>
            <a:r>
              <a:rPr lang="en-GB" sz="1800" spc="-1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/>
                <a:ea typeface="Arial" panose="020B0604020202020204" pitchFamily="34" charset="0"/>
                <a:cs typeface="Arial"/>
              </a:rPr>
              <a:t>minutes</a:t>
            </a:r>
            <a:endParaRPr lang="en-GB" sz="1800" dirty="0">
              <a:effectLst/>
              <a:latin typeface="Arial"/>
              <a:ea typeface="Arial" panose="020B0604020202020204" pitchFamily="34" charset="0"/>
              <a:cs typeface="Arial"/>
            </a:endParaRPr>
          </a:p>
          <a:p>
            <a:pPr>
              <a:spcBef>
                <a:spcPts val="5"/>
              </a:spcBef>
            </a:pPr>
            <a:endParaRPr lang="en-GB" sz="18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700" b="1" dirty="0">
                <a:latin typeface="Arial"/>
                <a:cs typeface="Arial"/>
              </a:rPr>
              <a:t>NB </a:t>
            </a:r>
            <a:r>
              <a:rPr lang="en-GB" sz="1700" dirty="0">
                <a:latin typeface="Arial"/>
                <a:cs typeface="Arial"/>
              </a:rPr>
              <a:t>This is an essay-based subject and will require a good memory, critical thinking and strong written communication. As students will not have studied sociology before, they will need to get up to speed quickly on a par with other GCSEs. Therefore, a motivated and determined approach is beneficial.</a:t>
            </a:r>
          </a:p>
        </p:txBody>
      </p:sp>
    </p:spTree>
    <p:extLst>
      <p:ext uri="{BB962C8B-B14F-4D97-AF65-F5344CB8AC3E}">
        <p14:creationId xmlns:p14="http://schemas.microsoft.com/office/powerpoint/2010/main" val="1467877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012DA4-F9F2-E128-C5E3-F487891FF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pPr fontAlgn="base">
              <a:lnSpc>
                <a:spcPct val="90000"/>
              </a:lnSpc>
            </a:pPr>
            <a:br>
              <a:rPr lang="en-GB" sz="170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r>
              <a:rPr lang="en-GB" sz="1700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Guidance on how the course supports future academic pathways or careers.</a:t>
            </a:r>
            <a:br>
              <a:rPr lang="en-GB" sz="170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endParaRPr lang="en-GB" sz="17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F2C19-1A0D-AE92-C56D-A395988C7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 fontScale="85000" lnSpcReduction="10000"/>
          </a:bodyPr>
          <a:lstStyle/>
          <a:p>
            <a:pPr marL="0" indent="0">
              <a:spcBef>
                <a:spcPts val="5"/>
              </a:spcBef>
              <a:buNone/>
            </a:pPr>
            <a:r>
              <a:rPr lang="en-GB" sz="1800" b="1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Progression</a:t>
            </a:r>
            <a:endParaRPr lang="en-GB" sz="1800" b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24130" indent="0">
              <a:lnSpc>
                <a:spcPct val="103000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Studying Sociology will develop analytical, assimilation and communication skills by comparing</a:t>
            </a:r>
            <a:r>
              <a:rPr lang="en-GB" sz="1800" spc="-7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and</a:t>
            </a:r>
            <a:r>
              <a:rPr lang="en-GB" sz="1800" spc="-7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contrasting</a:t>
            </a:r>
            <a:r>
              <a:rPr lang="en-GB" sz="1800" spc="-7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different</a:t>
            </a:r>
            <a:r>
              <a:rPr lang="en-GB" sz="1800" spc="-7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perspectives</a:t>
            </a:r>
            <a:r>
              <a:rPr lang="en-GB" sz="1800" spc="-65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on</a:t>
            </a:r>
            <a:r>
              <a:rPr lang="en-GB" sz="1800" spc="-7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GB" sz="1800" spc="-7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variety</a:t>
            </a:r>
            <a:r>
              <a:rPr lang="en-GB" sz="1800" spc="-7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of</a:t>
            </a:r>
            <a:r>
              <a:rPr lang="en-GB" sz="1800" spc="-7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social</a:t>
            </a:r>
            <a:r>
              <a:rPr lang="en-GB" sz="1800" spc="-65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issues.</a:t>
            </a:r>
            <a:r>
              <a:rPr lang="en-GB" sz="1800" spc="-7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Students will learn how to use knowledge and understanding to construct reasoned arguments to reach substantiated conclusions. This will be beneficial for a range of A-Levels such as Law, Politics, Sociology, Geography, </a:t>
            </a:r>
            <a:r>
              <a:rPr lang="en-GB" sz="1800" dirty="0">
                <a:solidFill>
                  <a:srgbClr val="333334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and History but also for T-levels, V-Levels (when introduced) and apprenticeships.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 skills learned are also transferable to a range of careers including</a:t>
            </a:r>
            <a:r>
              <a:rPr lang="en-GB" sz="1800" spc="-35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-</a:t>
            </a:r>
            <a:r>
              <a:rPr lang="en-GB" sz="1800" spc="-35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but</a:t>
            </a:r>
            <a:r>
              <a:rPr lang="en-GB" sz="1800" spc="-4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not</a:t>
            </a:r>
            <a:r>
              <a:rPr lang="en-GB" sz="1800" spc="-35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limited</a:t>
            </a:r>
            <a:r>
              <a:rPr lang="en-GB" sz="1800" spc="-35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</a:t>
            </a:r>
            <a:r>
              <a:rPr lang="en-GB" sz="1800" spc="-4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-</a:t>
            </a:r>
            <a:r>
              <a:rPr lang="en-GB" sz="1800" spc="-35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</a:t>
            </a:r>
            <a:r>
              <a:rPr lang="en-GB" sz="1800" spc="-35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caring</a:t>
            </a:r>
            <a:r>
              <a:rPr lang="en-GB" sz="1800" spc="-35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professions,</a:t>
            </a:r>
            <a:r>
              <a:rPr lang="en-GB" sz="1800" spc="-35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</a:t>
            </a:r>
            <a:r>
              <a:rPr lang="en-GB" sz="1800" spc="-4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diplomatic</a:t>
            </a:r>
            <a:r>
              <a:rPr lang="en-GB" sz="1800" spc="-35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service,</a:t>
            </a:r>
            <a:r>
              <a:rPr lang="en-GB" sz="1800" spc="-35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education, the</a:t>
            </a:r>
            <a:r>
              <a:rPr lang="en-GB" sz="1800" spc="-5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media,</a:t>
            </a:r>
            <a:r>
              <a:rPr lang="en-GB" sz="1800" spc="-45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or</a:t>
            </a:r>
            <a:r>
              <a:rPr lang="en-GB" sz="1800" spc="-45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</a:t>
            </a:r>
            <a:r>
              <a:rPr lang="en-GB" sz="1800" spc="-45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Criminal</a:t>
            </a:r>
            <a:r>
              <a:rPr lang="en-GB" sz="1800" spc="-45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Justice</a:t>
            </a:r>
            <a:r>
              <a:rPr lang="en-GB" sz="1800" spc="-45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1800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System. </a:t>
            </a:r>
            <a:endParaRPr lang="en-GB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GB" sz="1800" b="1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Contact Name</a:t>
            </a:r>
            <a:endParaRPr lang="en-GB" sz="1800" b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spcBef>
                <a:spcPts val="5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rgbClr val="00396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Ms C Lovatt – Head of Social Sciences</a:t>
            </a:r>
            <a:endParaRPr lang="en-GB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spcBef>
                <a:spcPts val="45"/>
              </a:spcBef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GB" sz="1800" b="1" dirty="0">
                <a:solidFill>
                  <a:srgbClr val="333334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Contact Email</a:t>
            </a:r>
          </a:p>
          <a:p>
            <a:pPr marL="0" indent="0">
              <a:buNone/>
            </a:pPr>
            <a:r>
              <a:rPr lang="en-GB" sz="1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</a:rPr>
              <a:t>c.lovatt@wymcol.org</a:t>
            </a:r>
            <a:endParaRPr lang="en-GB" sz="1800" b="1" dirty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en-GB" sz="1700" dirty="0"/>
          </a:p>
        </p:txBody>
      </p:sp>
    </p:spTree>
    <p:extLst>
      <p:ext uri="{BB962C8B-B14F-4D97-AF65-F5344CB8AC3E}">
        <p14:creationId xmlns:p14="http://schemas.microsoft.com/office/powerpoint/2010/main" val="4072474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3EACF24C8E1549B4BC214788D0AE93" ma:contentTypeVersion="6" ma:contentTypeDescription="Create a new document." ma:contentTypeScope="" ma:versionID="23e6c30f4f30b404306a8da3627b15d9">
  <xsd:schema xmlns:xsd="http://www.w3.org/2001/XMLSchema" xmlns:xs="http://www.w3.org/2001/XMLSchema" xmlns:p="http://schemas.microsoft.com/office/2006/metadata/properties" xmlns:ns2="84d7c146-4e3a-4d78-ba7d-db8abde17365" xmlns:ns3="98c4ce00-9ba1-4bc6-8c52-aa848e04605e" targetNamespace="http://schemas.microsoft.com/office/2006/metadata/properties" ma:root="true" ma:fieldsID="331a3fbb66272583e0293a1c3e1d4bb2" ns2:_="" ns3:_="">
    <xsd:import namespace="84d7c146-4e3a-4d78-ba7d-db8abde17365"/>
    <xsd:import namespace="98c4ce00-9ba1-4bc6-8c52-aa848e0460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d7c146-4e3a-4d78-ba7d-db8abde173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c4ce00-9ba1-4bc6-8c52-aa848e0460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C30307-D516-4BFE-83B9-F55205F96B8B}">
  <ds:schemaRefs>
    <ds:schemaRef ds:uri="http://www.w3.org/XML/1998/namespace"/>
    <ds:schemaRef ds:uri="98c4ce00-9ba1-4bc6-8c52-aa848e04605e"/>
    <ds:schemaRef ds:uri="http://schemas.microsoft.com/office/2006/metadata/properties"/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84d7c146-4e3a-4d78-ba7d-db8abde17365"/>
  </ds:schemaRefs>
</ds:datastoreItem>
</file>

<file path=customXml/itemProps2.xml><?xml version="1.0" encoding="utf-8"?>
<ds:datastoreItem xmlns:ds="http://schemas.openxmlformats.org/officeDocument/2006/customXml" ds:itemID="{8E763A72-E944-4374-BC29-431623F042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d7c146-4e3a-4d78-ba7d-db8abde17365"/>
    <ds:schemaRef ds:uri="98c4ce00-9ba1-4bc6-8c52-aa848e0460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3188D0C-FDDC-4DF4-A8E1-C168012920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549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Arial</vt:lpstr>
      <vt:lpstr>Calibri</vt:lpstr>
      <vt:lpstr>Office Theme</vt:lpstr>
      <vt:lpstr> </vt:lpstr>
      <vt:lpstr> Subject Overview   </vt:lpstr>
      <vt:lpstr>Expectations regarding student commitment, including workload and deadlines. Any coursework or practical elements involved. </vt:lpstr>
      <vt:lpstr> Guidance on how the course supports future academic pathways or careers.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leadership?  Lesson 1</dc:title>
  <dc:creator>Mr D Browning (BRWd1)</dc:creator>
  <cp:lastModifiedBy>C.Lovatt</cp:lastModifiedBy>
  <cp:revision>32</cp:revision>
  <cp:lastPrinted>2022-01-04T11:04:59Z</cp:lastPrinted>
  <dcterms:created xsi:type="dcterms:W3CDTF">2020-09-12T09:05:29Z</dcterms:created>
  <dcterms:modified xsi:type="dcterms:W3CDTF">2026-01-26T16:41:36Z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0x010100723EACF24C8E1549B4BC214788D0AE93</vt:lpwstr>
  </property>
</Properties>
</file>