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r D Browning (BRWd1)" initials="MDB(" lastIdx="1" clrIdx="0">
    <p:extLst>
      <p:ext uri="{19B8F6BF-5375-455C-9EA6-DF929625EA0E}">
        <p15:presenceInfo xmlns:p15="http://schemas.microsoft.com/office/powerpoint/2012/main" userId="S::brownida.staff@wymondhamcollege.org::56fc6b79-0d1d-45ba-b198-f008c2b9b2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6D"/>
    <a:srgbClr val="0065A4"/>
    <a:srgbClr val="309E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5FE1E5-DC27-2FFD-B9CE-C8185BDF82E4}" v="2" dt="2026-02-03T16:00:28.3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 Morgan" userId="S::s.morgan@wymcol.org::0bf62ac2-7b24-40f2-ae7e-2fff43e52c1f" providerId="AD" clId="Web-{6C5FE1E5-DC27-2FFD-B9CE-C8185BDF82E4}"/>
    <pc:docChg chg="modSld">
      <pc:chgData name="S Morgan" userId="S::s.morgan@wymcol.org::0bf62ac2-7b24-40f2-ae7e-2fff43e52c1f" providerId="AD" clId="Web-{6C5FE1E5-DC27-2FFD-B9CE-C8185BDF82E4}" dt="2026-02-03T16:00:26.190" v="0" actId="20577"/>
      <pc:docMkLst>
        <pc:docMk/>
      </pc:docMkLst>
      <pc:sldChg chg="modSp">
        <pc:chgData name="S Morgan" userId="S::s.morgan@wymcol.org::0bf62ac2-7b24-40f2-ae7e-2fff43e52c1f" providerId="AD" clId="Web-{6C5FE1E5-DC27-2FFD-B9CE-C8185BDF82E4}" dt="2026-02-03T16:00:26.190" v="0" actId="20577"/>
        <pc:sldMkLst>
          <pc:docMk/>
          <pc:sldMk cId="4072474209" sldId="259"/>
        </pc:sldMkLst>
        <pc:spChg chg="mod">
          <ac:chgData name="S Morgan" userId="S::s.morgan@wymcol.org::0bf62ac2-7b24-40f2-ae7e-2fff43e52c1f" providerId="AD" clId="Web-{6C5FE1E5-DC27-2FFD-B9CE-C8185BDF82E4}" dt="2026-02-03T16:00:26.190" v="0" actId="20577"/>
          <ac:spMkLst>
            <pc:docMk/>
            <pc:sldMk cId="4072474209" sldId="259"/>
            <ac:spMk id="3" creationId="{A48F2C19-1A0D-AE92-C56D-A395988C750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C6AE5-30C8-4261-B671-80EFF5FB83C4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42998-A89D-4D66-9F5C-2B27890435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409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11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8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9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26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00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06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57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17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87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1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6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55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88A22-F256-4252-8617-C5719A339BB9}" type="datetimeFigureOut">
              <a:rPr lang="en-GB" smtClean="0"/>
              <a:t>03/02/2026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7C418-B940-4C93-8B80-C7C8CD8104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4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260648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6597352"/>
            <a:ext cx="9144000" cy="0"/>
          </a:xfrm>
          <a:prstGeom prst="line">
            <a:avLst/>
          </a:prstGeom>
          <a:ln w="38100">
            <a:solidFill>
              <a:srgbClr val="0039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218" y="404664"/>
            <a:ext cx="2729511" cy="864096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56692" y="682067"/>
            <a:ext cx="7630616" cy="1656177"/>
          </a:xfrm>
          <a:ln>
            <a:noFill/>
          </a:ln>
        </p:spPr>
        <p:txBody>
          <a:bodyPr>
            <a:normAutofit/>
          </a:bodyPr>
          <a:lstStyle/>
          <a:p>
            <a:pPr eaLnBrk="1" hangingPunct="1"/>
            <a:br>
              <a:rPr lang="en-GB"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2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481E46B-C5F4-49C6-9328-6B4A770B4E76}"/>
              </a:ext>
            </a:extLst>
          </p:cNvPr>
          <p:cNvSpPr txBox="1">
            <a:spLocks/>
          </p:cNvSpPr>
          <p:nvPr/>
        </p:nvSpPr>
        <p:spPr>
          <a:xfrm>
            <a:off x="-316427" y="1207950"/>
            <a:ext cx="7772400" cy="48965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600" dirty="0">
                <a:solidFill>
                  <a:srgbClr val="002060"/>
                </a:solidFill>
                <a:latin typeface="+mn-lt"/>
                <a:cs typeface="Arial"/>
              </a:rPr>
              <a:t>Wymondham </a:t>
            </a:r>
          </a:p>
          <a:p>
            <a:r>
              <a:rPr lang="en-GB" sz="6600" dirty="0">
                <a:solidFill>
                  <a:srgbClr val="002060"/>
                </a:solidFill>
                <a:latin typeface="+mn-lt"/>
                <a:cs typeface="Arial"/>
              </a:rPr>
              <a:t>College</a:t>
            </a:r>
            <a:br>
              <a:rPr lang="en-GB" sz="8000" dirty="0">
                <a:latin typeface="+mn-lt"/>
                <a:cs typeface="Arial" panose="020B0604020202020204" pitchFamily="34" charset="0"/>
              </a:rPr>
            </a:br>
            <a:br>
              <a:rPr lang="en-GB" sz="3600" dirty="0">
                <a:latin typeface="+mn-lt"/>
                <a:cs typeface="Arial" panose="020B0604020202020204" pitchFamily="34" charset="0"/>
              </a:rPr>
            </a:br>
            <a:r>
              <a:rPr lang="en-GB" sz="3200" b="1" dirty="0">
                <a:solidFill>
                  <a:srgbClr val="002060"/>
                </a:solidFill>
                <a:latin typeface="+mn-lt"/>
                <a:cs typeface="Arial"/>
              </a:rPr>
              <a:t>Options</a:t>
            </a:r>
          </a:p>
          <a:p>
            <a:r>
              <a:rPr lang="en-GB" sz="3200" b="1" dirty="0">
                <a:solidFill>
                  <a:srgbClr val="002060"/>
                </a:solidFill>
                <a:latin typeface="+mn-lt"/>
                <a:cs typeface="Arial"/>
              </a:rPr>
              <a:t>Subject: Sciences </a:t>
            </a:r>
            <a:endParaRPr lang="en-GB" sz="3200" b="1" dirty="0">
              <a:solidFill>
                <a:srgbClr val="002060"/>
              </a:solidFill>
              <a:latin typeface="+mn-lt"/>
              <a:ea typeface="Calibri"/>
              <a:cs typeface="Arial"/>
            </a:endParaRPr>
          </a:p>
          <a:p>
            <a:endParaRPr lang="en-GB" sz="3200" b="1" dirty="0">
              <a:solidFill>
                <a:srgbClr val="002060"/>
              </a:solidFill>
              <a:latin typeface="+mn-lt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0224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3B00C5-0152-287A-C6FD-F8C5CC99A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 fontAlgn="base">
              <a:lnSpc>
                <a:spcPct val="90000"/>
              </a:lnSpc>
            </a:pP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An overview of your subject.</a:t>
            </a: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Course structure and content.</a:t>
            </a:r>
            <a:br>
              <a:rPr lang="en-GB" sz="30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3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4B2C4-16A2-63D6-1EBF-79C3D4164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6904" y="399749"/>
            <a:ext cx="4916510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br>
              <a:rPr lang="en-GB" sz="1700" dirty="0">
                <a:effectLst/>
                <a:latin typeface="Aptos" panose="020B0004020202020204" pitchFamily="34" charset="0"/>
              </a:rPr>
            </a:br>
            <a:endParaRPr lang="en-GB" sz="17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23B6BD1-C8B2-DC75-5C5A-862444A85D07}"/>
              </a:ext>
            </a:extLst>
          </p:cNvPr>
          <p:cNvSpPr txBox="1">
            <a:spLocks/>
          </p:cNvSpPr>
          <p:nvPr/>
        </p:nvSpPr>
        <p:spPr>
          <a:xfrm>
            <a:off x="3284254" y="253999"/>
            <a:ext cx="5601810" cy="3720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ea typeface="Calibri"/>
                <a:cs typeface="Calibri"/>
              </a:rPr>
              <a:t>Students all begin their GCSEs by studying the same content. This is refined over the course of Y9 – Y11, to make sure that our students are studying the most appropriate curriculum by Y11.</a:t>
            </a:r>
          </a:p>
          <a:p>
            <a:endParaRPr lang="en-GB" sz="2400" dirty="0">
              <a:ea typeface="Calibri"/>
              <a:cs typeface="Calibri"/>
            </a:endParaRPr>
          </a:p>
          <a:p>
            <a:r>
              <a:rPr lang="en-GB" sz="2400" dirty="0">
                <a:ea typeface="Calibri"/>
                <a:cs typeface="Calibri"/>
              </a:rPr>
              <a:t>Year 9</a:t>
            </a:r>
          </a:p>
          <a:p>
            <a:pPr lvl="1"/>
            <a:r>
              <a:rPr lang="en-GB" sz="2000" dirty="0">
                <a:ea typeface="Calibri"/>
                <a:cs typeface="Calibri"/>
              </a:rPr>
              <a:t>All students study a common curriculum, providing a foundation in Biology, Chemistry and Physics. Performance reviewed at the end of the year</a:t>
            </a:r>
            <a:endParaRPr lang="en-GB" sz="2400" dirty="0">
              <a:ea typeface="Calibri"/>
              <a:cs typeface="Calibri"/>
            </a:endParaRPr>
          </a:p>
          <a:p>
            <a:r>
              <a:rPr lang="en-GB" sz="2400" dirty="0">
                <a:ea typeface="Calibri"/>
                <a:cs typeface="Calibri"/>
              </a:rPr>
              <a:t>Year 10</a:t>
            </a:r>
          </a:p>
          <a:p>
            <a:pPr lvl="1"/>
            <a:r>
              <a:rPr lang="en-GB" sz="2000" dirty="0">
                <a:ea typeface="Calibri"/>
                <a:cs typeface="Calibri"/>
              </a:rPr>
              <a:t>Most students will continue with the Triple Science content, providing a good range and depth of curriculum content</a:t>
            </a:r>
          </a:p>
          <a:p>
            <a:pPr lvl="1"/>
            <a:r>
              <a:rPr lang="en-GB" sz="2000" dirty="0">
                <a:ea typeface="Calibri"/>
                <a:cs typeface="Calibri"/>
              </a:rPr>
              <a:t>Some students will be chosen to study Combined Science, allowing a reduced content and more time to cover the required curriculum</a:t>
            </a:r>
          </a:p>
          <a:p>
            <a:r>
              <a:rPr lang="en-GB" sz="2400" dirty="0">
                <a:ea typeface="Calibri"/>
                <a:cs typeface="Calibri"/>
              </a:rPr>
              <a:t>Year 11</a:t>
            </a:r>
          </a:p>
          <a:p>
            <a:pPr lvl="1"/>
            <a:r>
              <a:rPr lang="en-GB" sz="2000" dirty="0">
                <a:ea typeface="Calibri"/>
                <a:cs typeface="Calibri"/>
              </a:rPr>
              <a:t>Further refinement of curriculum will allow students to be entered for the most appropriate course of study. This will be either</a:t>
            </a:r>
          </a:p>
          <a:p>
            <a:pPr lvl="2"/>
            <a:r>
              <a:rPr lang="en-GB" sz="1600" dirty="0">
                <a:ea typeface="Calibri"/>
                <a:cs typeface="Calibri"/>
              </a:rPr>
              <a:t>Triple Science (Higher) </a:t>
            </a:r>
          </a:p>
          <a:p>
            <a:pPr lvl="2"/>
            <a:r>
              <a:rPr lang="en-GB" sz="1600" dirty="0">
                <a:ea typeface="Calibri"/>
                <a:cs typeface="Calibri"/>
              </a:rPr>
              <a:t>Combined Science (Higher)</a:t>
            </a:r>
          </a:p>
          <a:p>
            <a:pPr lvl="2"/>
            <a:r>
              <a:rPr lang="en-GB" sz="1600" dirty="0">
                <a:ea typeface="Calibri"/>
                <a:cs typeface="Calibri"/>
              </a:rPr>
              <a:t>Combined Science (Foundation)</a:t>
            </a:r>
          </a:p>
          <a:p>
            <a:pPr lvl="1"/>
            <a:endParaRPr lang="en-GB" sz="2000" dirty="0">
              <a:ea typeface="Calibri"/>
              <a:cs typeface="Calibri"/>
            </a:endParaRPr>
          </a:p>
        </p:txBody>
      </p:sp>
      <p:graphicFrame>
        <p:nvGraphicFramePr>
          <p:cNvPr id="7" name="Table 8">
            <a:extLst>
              <a:ext uri="{FF2B5EF4-FFF2-40B4-BE49-F238E27FC236}">
                <a16:creationId xmlns:a16="http://schemas.microsoft.com/office/drawing/2014/main" id="{BD491FDE-1B81-462F-9176-AFC974092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614178"/>
              </p:ext>
            </p:extLst>
          </p:nvPr>
        </p:nvGraphicFramePr>
        <p:xfrm>
          <a:off x="3416235" y="3898200"/>
          <a:ext cx="5377724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431">
                  <a:extLst>
                    <a:ext uri="{9D8B030D-6E8A-4147-A177-3AD203B41FA5}">
                      <a16:colId xmlns:a16="http://schemas.microsoft.com/office/drawing/2014/main" val="3690731288"/>
                    </a:ext>
                  </a:extLst>
                </a:gridCol>
                <a:gridCol w="1344431">
                  <a:extLst>
                    <a:ext uri="{9D8B030D-6E8A-4147-A177-3AD203B41FA5}">
                      <a16:colId xmlns:a16="http://schemas.microsoft.com/office/drawing/2014/main" val="1553318604"/>
                    </a:ext>
                  </a:extLst>
                </a:gridCol>
                <a:gridCol w="1344431">
                  <a:extLst>
                    <a:ext uri="{9D8B030D-6E8A-4147-A177-3AD203B41FA5}">
                      <a16:colId xmlns:a16="http://schemas.microsoft.com/office/drawing/2014/main" val="2349929637"/>
                    </a:ext>
                  </a:extLst>
                </a:gridCol>
                <a:gridCol w="1344431">
                  <a:extLst>
                    <a:ext uri="{9D8B030D-6E8A-4147-A177-3AD203B41FA5}">
                      <a16:colId xmlns:a16="http://schemas.microsoft.com/office/drawing/2014/main" val="3076444209"/>
                    </a:ext>
                  </a:extLst>
                </a:gridCol>
              </a:tblGrid>
              <a:tr h="31899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999736"/>
                  </a:ext>
                </a:extLst>
              </a:tr>
              <a:tr h="432612">
                <a:tc>
                  <a:txBody>
                    <a:bodyPr/>
                    <a:lstStyle/>
                    <a:p>
                      <a:r>
                        <a:rPr lang="en-GB" sz="900" dirty="0"/>
                        <a:t>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Cells</a:t>
                      </a:r>
                    </a:p>
                    <a:p>
                      <a:r>
                        <a:rPr lang="en-GB" sz="900" dirty="0"/>
                        <a:t>Organisation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Infection and response</a:t>
                      </a:r>
                    </a:p>
                    <a:p>
                      <a:r>
                        <a:rPr lang="en-GB" sz="900" dirty="0"/>
                        <a:t>Bioenergetics</a:t>
                      </a:r>
                    </a:p>
                    <a:p>
                      <a:r>
                        <a:rPr lang="en-GB" sz="900" dirty="0"/>
                        <a:t>Ecology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Homeostasis and Response</a:t>
                      </a:r>
                    </a:p>
                    <a:p>
                      <a:r>
                        <a:rPr lang="en-GB" sz="900" dirty="0"/>
                        <a:t>Inheritance, Variation and Evolution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233428"/>
                  </a:ext>
                </a:extLst>
              </a:tr>
              <a:tr h="668582">
                <a:tc>
                  <a:txBody>
                    <a:bodyPr/>
                    <a:lstStyle/>
                    <a:p>
                      <a:r>
                        <a:rPr lang="en-GB" sz="900" dirty="0"/>
                        <a:t>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Atomic Structure</a:t>
                      </a:r>
                    </a:p>
                    <a:p>
                      <a:r>
                        <a:rPr lang="en-GB" sz="900" dirty="0"/>
                        <a:t>Rates of reaction</a:t>
                      </a:r>
                    </a:p>
                    <a:p>
                      <a:r>
                        <a:rPr lang="en-GB" sz="900" dirty="0"/>
                        <a:t>Organic chemistry</a:t>
                      </a:r>
                    </a:p>
                    <a:p>
                      <a:r>
                        <a:rPr lang="en-GB" sz="900" dirty="0"/>
                        <a:t>Atmosphere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Bonding and Structure</a:t>
                      </a:r>
                    </a:p>
                    <a:p>
                      <a:r>
                        <a:rPr lang="en-GB" sz="900" dirty="0"/>
                        <a:t>Periodic table</a:t>
                      </a:r>
                    </a:p>
                    <a:p>
                      <a:r>
                        <a:rPr lang="en-GB" sz="900" dirty="0"/>
                        <a:t>Chemical change</a:t>
                      </a:r>
                    </a:p>
                    <a:p>
                      <a:r>
                        <a:rPr lang="en-GB" sz="900" dirty="0"/>
                        <a:t>Energy</a:t>
                      </a:r>
                    </a:p>
                    <a:p>
                      <a:r>
                        <a:rPr lang="en-GB" sz="900" dirty="0"/>
                        <a:t>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Quantitative chemistry</a:t>
                      </a:r>
                    </a:p>
                    <a:p>
                      <a:r>
                        <a:rPr lang="en-GB" sz="900" dirty="0"/>
                        <a:t>Equilibria</a:t>
                      </a:r>
                    </a:p>
                    <a:p>
                      <a:r>
                        <a:rPr lang="en-GB" sz="900" dirty="0"/>
                        <a:t>Analysis</a:t>
                      </a:r>
                    </a:p>
                    <a:p>
                      <a:r>
                        <a:rPr lang="en-GB" sz="900" dirty="0"/>
                        <a:t>Organic Chemistry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635679"/>
                  </a:ext>
                </a:extLst>
              </a:tr>
              <a:tr h="550597">
                <a:tc>
                  <a:txBody>
                    <a:bodyPr/>
                    <a:lstStyle/>
                    <a:p>
                      <a:r>
                        <a:rPr lang="en-GB" sz="900" dirty="0"/>
                        <a:t>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Atomic structure</a:t>
                      </a:r>
                    </a:p>
                    <a:p>
                      <a:r>
                        <a:rPr lang="en-GB" sz="900" dirty="0"/>
                        <a:t>Nuclear decay</a:t>
                      </a:r>
                    </a:p>
                    <a:p>
                      <a:r>
                        <a:rPr lang="en-GB" sz="900" dirty="0"/>
                        <a:t>Energy transfer</a:t>
                      </a:r>
                    </a:p>
                    <a:p>
                      <a:r>
                        <a:rPr lang="en-GB" sz="900" dirty="0"/>
                        <a:t>Particle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Particle model</a:t>
                      </a:r>
                    </a:p>
                    <a:p>
                      <a:r>
                        <a:rPr lang="en-GB" sz="900" dirty="0"/>
                        <a:t>Atomic structure</a:t>
                      </a:r>
                    </a:p>
                    <a:p>
                      <a:r>
                        <a:rPr lang="en-GB" sz="900" dirty="0"/>
                        <a:t>Forces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Waves</a:t>
                      </a:r>
                    </a:p>
                    <a:p>
                      <a:r>
                        <a:rPr lang="en-GB" sz="900" dirty="0"/>
                        <a:t>Electromagnetism</a:t>
                      </a:r>
                    </a:p>
                    <a:p>
                      <a:r>
                        <a:rPr lang="en-GB" sz="900" dirty="0"/>
                        <a:t>Space Physics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168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49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BD9FED-E440-E3CF-C47C-C03CCD84E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 fontAlgn="base">
              <a:lnSpc>
                <a:spcPct val="90000"/>
              </a:lnSpc>
            </a:pPr>
            <a: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Expectations regarding student commitment, including workload and deadlines.</a:t>
            </a:r>
            <a:b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Any coursework or practical elements involved.</a:t>
            </a:r>
            <a:br>
              <a:rPr lang="en-GB" sz="190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19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85A3-CED5-7D4F-D324-E053EC38C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8207" y="649480"/>
            <a:ext cx="5850384" cy="5546047"/>
          </a:xfrm>
        </p:spPr>
        <p:txBody>
          <a:bodyPr anchor="ctr">
            <a:normAutofit fontScale="92500" lnSpcReduction="20000"/>
          </a:bodyPr>
          <a:lstStyle/>
          <a:p>
            <a:r>
              <a:rPr lang="en-GB" sz="2800" dirty="0">
                <a:ea typeface="Calibri"/>
                <a:cs typeface="Calibri"/>
              </a:rPr>
              <a:t>There is no coursework, however students will carry out a number of Required Practicals over the course of the curriculum. These practicals are part of the assessment material which could appear in GCSE exams.</a:t>
            </a:r>
          </a:p>
          <a:p>
            <a:endParaRPr lang="en-GB" sz="2800" dirty="0">
              <a:ea typeface="Calibri"/>
              <a:cs typeface="Calibri"/>
            </a:endParaRPr>
          </a:p>
          <a:p>
            <a:r>
              <a:rPr lang="en-GB" sz="2800" dirty="0">
                <a:ea typeface="Calibri"/>
                <a:cs typeface="Calibri"/>
              </a:rPr>
              <a:t>Prep is set by each teacher and could include </a:t>
            </a:r>
          </a:p>
          <a:p>
            <a:pPr lvl="1"/>
            <a:r>
              <a:rPr lang="en-GB" dirty="0">
                <a:ea typeface="Calibri"/>
                <a:cs typeface="Calibri"/>
              </a:rPr>
              <a:t>Carousel prep</a:t>
            </a:r>
          </a:p>
          <a:p>
            <a:pPr lvl="1"/>
            <a:r>
              <a:rPr lang="en-GB" dirty="0">
                <a:ea typeface="Calibri"/>
                <a:cs typeface="Calibri"/>
              </a:rPr>
              <a:t>Past Paper Questions</a:t>
            </a:r>
          </a:p>
          <a:p>
            <a:pPr lvl="1"/>
            <a:r>
              <a:rPr lang="en-US" dirty="0"/>
              <a:t>Prep booklet</a:t>
            </a:r>
          </a:p>
          <a:p>
            <a:pPr lvl="1"/>
            <a:r>
              <a:rPr lang="en-US" dirty="0"/>
              <a:t>Revision</a:t>
            </a:r>
          </a:p>
          <a:p>
            <a:pPr lvl="1"/>
            <a:r>
              <a:rPr lang="en-US" dirty="0"/>
              <a:t>Reading comprehension</a:t>
            </a:r>
          </a:p>
          <a:p>
            <a:pPr marL="0" indent="0">
              <a:buNone/>
            </a:pPr>
            <a:r>
              <a:rPr lang="en-GB" sz="2800" dirty="0">
                <a:ea typeface="Calibri"/>
                <a:cs typeface="Calibri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67877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012DA4-F9F2-E128-C5E3-F487891FF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 fontAlgn="base">
              <a:lnSpc>
                <a:spcPct val="90000"/>
              </a:lnSpc>
            </a:pPr>
            <a:br>
              <a:rPr lang="en-GB" sz="1700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GB" sz="1700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Guidance on how the course supports future academic pathways or careers.</a:t>
            </a:r>
            <a:br>
              <a:rPr lang="en-GB" sz="1700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endParaRPr lang="en-GB" sz="17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F2C19-1A0D-AE92-C56D-A395988C7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988598"/>
            <a:ext cx="8280919" cy="423290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1400" b="1" dirty="0"/>
              <a:t>1. Foundation for Further Education</a:t>
            </a:r>
            <a:endParaRPr lang="en-GB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GCSE Sciences provide essential knowledge for A-levels in Biology, Chemistry, and Physics.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They are also crucial for vocational qualifications such as BTECs in Applied Science or Health and Social Care.</a:t>
            </a:r>
          </a:p>
          <a:p>
            <a:pPr marL="0" indent="0">
              <a:buNone/>
            </a:pPr>
            <a:r>
              <a:rPr lang="en-GB" sz="1400" b="1" dirty="0"/>
              <a:t>2. Career Opportunities</a:t>
            </a:r>
            <a:endParaRPr lang="en-GB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A strong science background is valued in fields such as medicine, engineering, environmental science, and technology.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Many careers, including healthcare (nursing, physiotherapy) and forensic science, require a good understanding of scientific principles.</a:t>
            </a:r>
          </a:p>
          <a:p>
            <a:pPr marL="0" indent="0">
              <a:buNone/>
            </a:pPr>
            <a:r>
              <a:rPr lang="en-GB" sz="1400" b="1" dirty="0"/>
              <a:t>3. Transferable Skills</a:t>
            </a:r>
            <a:endParaRPr lang="en-GB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Develops critical thinking, problem-solving, data analysis, and practical investigation skills.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Employers value these skills in a range of careers, even beyond science-based roles.</a:t>
            </a:r>
          </a:p>
          <a:p>
            <a:pPr marL="0" indent="0">
              <a:buNone/>
            </a:pPr>
            <a:r>
              <a:rPr lang="en-GB" sz="1400" b="1" dirty="0"/>
              <a:t>4. University and Apprenticeship Prospects</a:t>
            </a:r>
            <a:endParaRPr lang="en-GB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Many university courses, including medicine, veterinary science, and pharmacy, require science GCSEs.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400" dirty="0"/>
              <a:t>Science knowledge is also valuable for apprenticeships in fields such as laboratory science, engineering, and biotechnology.</a:t>
            </a:r>
          </a:p>
        </p:txBody>
      </p:sp>
    </p:spTree>
    <p:extLst>
      <p:ext uri="{BB962C8B-B14F-4D97-AF65-F5344CB8AC3E}">
        <p14:creationId xmlns:p14="http://schemas.microsoft.com/office/powerpoint/2010/main" val="4072474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3EACF24C8E1549B4BC214788D0AE93" ma:contentTypeVersion="6" ma:contentTypeDescription="Create a new document." ma:contentTypeScope="" ma:versionID="23e6c30f4f30b404306a8da3627b15d9">
  <xsd:schema xmlns:xsd="http://www.w3.org/2001/XMLSchema" xmlns:xs="http://www.w3.org/2001/XMLSchema" xmlns:p="http://schemas.microsoft.com/office/2006/metadata/properties" xmlns:ns2="84d7c146-4e3a-4d78-ba7d-db8abde17365" xmlns:ns3="98c4ce00-9ba1-4bc6-8c52-aa848e04605e" targetNamespace="http://schemas.microsoft.com/office/2006/metadata/properties" ma:root="true" ma:fieldsID="331a3fbb66272583e0293a1c3e1d4bb2" ns2:_="" ns3:_="">
    <xsd:import namespace="84d7c146-4e3a-4d78-ba7d-db8abde17365"/>
    <xsd:import namespace="98c4ce00-9ba1-4bc6-8c52-aa848e0460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7c146-4e3a-4d78-ba7d-db8abde173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4ce00-9ba1-4bc6-8c52-aa848e0460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188D0C-FDDC-4DF4-A8E1-C168012920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C30307-D516-4BFE-83B9-F55205F96B8B}">
  <ds:schemaRefs>
    <ds:schemaRef ds:uri="98c4ce00-9ba1-4bc6-8c52-aa848e04605e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84d7c146-4e3a-4d78-ba7d-db8abde1736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A66CB5C-B6AE-4BEF-9DE1-7C1D5748707C}"/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481</Words>
  <Application>Microsoft Office PowerPoint</Application>
  <PresentationFormat>On-screen Show (4:3)</PresentationFormat>
  <Paragraphs>77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</vt:lpstr>
      <vt:lpstr> An overview of your subject. Course structure and content. </vt:lpstr>
      <vt:lpstr>Expectations regarding student commitment, including workload and deadlines. Any coursework or practical elements involved. </vt:lpstr>
      <vt:lpstr> Guidance on how the course supports future academic pathways or careers.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leadership?  Lesson 1</dc:title>
  <dc:creator>Mr D Browning (BRWd1)</dc:creator>
  <cp:lastModifiedBy>B.Dewhurst</cp:lastModifiedBy>
  <cp:revision>15</cp:revision>
  <cp:lastPrinted>2022-01-04T11:04:59Z</cp:lastPrinted>
  <dcterms:created xsi:type="dcterms:W3CDTF">2020-09-12T09:05:29Z</dcterms:created>
  <dcterms:modified xsi:type="dcterms:W3CDTF">2026-02-03T16:00:36Z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0x010100723EACF24C8E1549B4BC214788D0AE93</vt:lpwstr>
  </property>
</Properties>
</file>