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8F2F-3EC4-595E-898F-201F88B85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3E412-8945-5482-5942-A829D301D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5BCD3-B359-D2A7-1672-CF7F756B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BC682-9292-B566-1152-78D7E1B91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18399-5849-E617-18BB-BF9C819A4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2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CB03E-C1DF-1608-1BAD-A632C816C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DDD69-5594-38F7-5726-952B88D81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4DD5D-6F9C-C261-D0A2-3F68B899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61160-1BBD-B2F3-100A-5C68682F6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610D1-8BC0-1441-32CA-AD5CC6BD3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8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0340C5-E6DA-728F-6979-EED653885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D6356-9252-C4FD-1CC5-4702F4510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1CE00-F3A7-A5E7-10B9-224C1EA9E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8BB0B-06BA-272C-21DF-88047C76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975A1-D679-2B29-AD33-B7456FDE2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32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9FB8A-87FF-D272-5CDB-9DEEE902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22F6A-BC21-47F2-C31C-C847BA478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2B0AE-F91A-8570-5C20-FDB58D9D9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773A1-B19E-A6F4-223E-71B7C1D5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022A9-0C76-CED2-4062-C493AFC0E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03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0DFE-E855-BE7A-426A-5B59620F5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90468D-8F43-6CD1-7351-2AC304731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CD5AB-CD3A-E5C1-C7A4-6E31637FA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A0D75-6F8C-E617-EF66-9086787D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091D7-A863-DE16-14A3-EB91A9892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48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7F985-5FD6-71E9-C485-D62B540A0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72C3B-3CD2-769C-FE6E-1887E9959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938CFA-7C80-295F-4F6C-AD866092D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F7F6A-C204-8E6E-532B-2F80EC64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B9F677-2C61-DBC3-CC36-77F964C4D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7B6D-885C-C133-D902-99F4AAE9B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34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6258F-FE3C-2FE8-8195-1D512B9D1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D4749-CACD-3C52-FF46-5F5BF256A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1EF43-AAC8-7AA6-340F-5C74A63D6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30D7C3-610A-9F12-E703-9C1EBC62A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4DF556-1421-E842-46E4-F4739759D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FC3C61-FB79-BD4D-E9C5-778CE9B50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3B356E-9EB2-891E-5463-BF9108DE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4623BA-CA20-5125-CCD2-9D224B195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35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EA8DC-5F59-B72C-A124-0F9503E87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0D668E-F7C3-42A2-473B-D281FA149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74D0D5-26B1-E366-C6E7-1F38CF68B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EA3626-67C2-2759-3B4D-BD40F4A3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391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EF6A4D-6C67-2B2C-AD4E-2DEA25C68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E96742-EF69-E903-D750-F15ECD7B1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76948-59D4-BDEA-1C8E-2557B4230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4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B630C-B3DD-1B9B-6140-5FC9C24B3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92A9F-696F-4864-6AF3-16EC7619D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16C2C-962E-1063-D663-D55333D229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920C3-04FD-633B-47FC-D2AC1A756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D3FB1-9968-AFA7-F9E8-F0FBFDE75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2DA3D-A082-B11F-D84D-12A81E14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12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9EEBD-ECC6-CD8F-A051-562525A36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B75C47-92C4-CF4C-D386-53B8A9293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6C1ED2-9ADB-87DA-B0EB-8C180D830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89CD9-2775-B78A-4B2A-96DD3EC7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0B29F-A348-A5A7-079D-CA9DDFD6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AF552-8E25-1D54-1ADB-3F570B9BE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38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121E5D-0844-983A-C62B-98984C677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3592B-C48E-3D1F-F61F-D8CDD43A2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A060C-72A3-5BE3-5092-6A1FC09CB6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B32B1-4FE6-430E-A387-FF263C666A64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D1D25-5360-2588-2F55-E80695C16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A5A36-7B83-F691-2CC8-59C797B8D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B4A3ED-1F73-4CFC-B3A0-ABD88D3AF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4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24000" y="260648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0" y="6597352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219" y="404664"/>
            <a:ext cx="2729511" cy="86409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280692" y="682068"/>
            <a:ext cx="7630616" cy="1656177"/>
          </a:xfrm>
          <a:ln>
            <a:noFill/>
          </a:ln>
        </p:spPr>
        <p:txBody>
          <a:bodyPr>
            <a:normAutofit/>
          </a:bodyPr>
          <a:lstStyle/>
          <a:p>
            <a:pPr eaLnBrk="1" hangingPunct="1"/>
            <a:br>
              <a:rPr lang="en-GB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81E46B-C5F4-49C6-9328-6B4A770B4E76}"/>
              </a:ext>
            </a:extLst>
          </p:cNvPr>
          <p:cNvSpPr txBox="1">
            <a:spLocks/>
          </p:cNvSpPr>
          <p:nvPr/>
        </p:nvSpPr>
        <p:spPr>
          <a:xfrm>
            <a:off x="1524001" y="1268760"/>
            <a:ext cx="9295535" cy="48965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dirty="0">
                <a:solidFill>
                  <a:srgbClr val="002060"/>
                </a:solidFill>
                <a:latin typeface="+mn-lt"/>
                <a:cs typeface="Arial"/>
              </a:rPr>
              <a:t>Wymondham </a:t>
            </a:r>
          </a:p>
          <a:p>
            <a:r>
              <a:rPr lang="en-GB" sz="6600" dirty="0">
                <a:solidFill>
                  <a:srgbClr val="002060"/>
                </a:solidFill>
                <a:latin typeface="+mn-lt"/>
                <a:cs typeface="Arial"/>
              </a:rPr>
              <a:t>College</a:t>
            </a:r>
            <a:br>
              <a:rPr lang="en-GB" sz="8000" dirty="0">
                <a:latin typeface="+mn-lt"/>
                <a:cs typeface="Arial" panose="020B0604020202020204" pitchFamily="34" charset="0"/>
              </a:rPr>
            </a:br>
            <a:br>
              <a:rPr lang="en-GB" sz="3600" dirty="0">
                <a:latin typeface="+mn-lt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002060"/>
                </a:solidFill>
                <a:latin typeface="+mn-lt"/>
                <a:cs typeface="Arial"/>
              </a:rPr>
              <a:t>Options</a:t>
            </a:r>
          </a:p>
          <a:p>
            <a:r>
              <a:rPr lang="en-GB" sz="3200" b="1" dirty="0">
                <a:solidFill>
                  <a:srgbClr val="002060"/>
                </a:solidFill>
                <a:latin typeface="+mn-lt"/>
                <a:cs typeface="Arial"/>
              </a:rPr>
              <a:t>Subject: Maths</a:t>
            </a:r>
            <a:endParaRPr lang="en-GB" sz="3200" b="1" dirty="0">
              <a:solidFill>
                <a:srgbClr val="002060"/>
              </a:solidFill>
              <a:latin typeface="+mn-lt"/>
              <a:ea typeface="Calibri"/>
              <a:cs typeface="Arial"/>
            </a:endParaRPr>
          </a:p>
          <a:p>
            <a:endParaRPr lang="en-GB" sz="3200" b="1" dirty="0">
              <a:solidFill>
                <a:srgbClr val="002060"/>
              </a:solidFill>
              <a:latin typeface="+mn-lt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022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EF70B-A0B1-613D-77E0-779B1B015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235" y="54219"/>
            <a:ext cx="6011008" cy="98889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A Brief Overview of GCSE Maths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BB9E-8504-CE23-4A94-372869762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939" y="849678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GB" sz="5600" b="1" dirty="0">
                <a:solidFill>
                  <a:srgbClr val="FF0000"/>
                </a:solidFill>
              </a:rPr>
              <a:t>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600" dirty="0"/>
              <a:t>GCSE Maths is a </a:t>
            </a:r>
            <a:r>
              <a:rPr lang="en-GB" sz="5600" b="1" dirty="0"/>
              <a:t>compulsory</a:t>
            </a:r>
            <a:r>
              <a:rPr lang="en-GB" sz="5600" dirty="0"/>
              <a:t> subject for students in England, Wales, and Northern Ireland.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600" dirty="0"/>
              <a:t>At Wymondham College, we assess through the AQA exam board.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600" dirty="0"/>
              <a:t>Students choose between </a:t>
            </a:r>
            <a:r>
              <a:rPr lang="en-GB" sz="5600" b="1" dirty="0"/>
              <a:t>Foundation (grades 1-5)</a:t>
            </a:r>
            <a:r>
              <a:rPr lang="en-GB" sz="5600" dirty="0"/>
              <a:t> and </a:t>
            </a:r>
            <a:r>
              <a:rPr lang="en-GB" sz="5600" b="1" dirty="0"/>
              <a:t>Higher (grades 4-9)</a:t>
            </a:r>
            <a:r>
              <a:rPr lang="en-GB" sz="5600" dirty="0"/>
              <a:t> tiers.</a:t>
            </a:r>
          </a:p>
          <a:p>
            <a:pPr marL="0" indent="0" algn="ctr">
              <a:buNone/>
            </a:pPr>
            <a:r>
              <a:rPr lang="en-GB" sz="5600" b="1" dirty="0">
                <a:solidFill>
                  <a:srgbClr val="FF0000"/>
                </a:solidFill>
              </a:rPr>
              <a:t>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600" dirty="0"/>
              <a:t>Three exam papers: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800" b="1" dirty="0"/>
              <a:t>Paper 1 (Non-Calculator)</a:t>
            </a:r>
            <a:endParaRPr lang="en-GB" sz="4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800" b="1" dirty="0"/>
              <a:t>Paper 2 (Calculator)</a:t>
            </a:r>
            <a:endParaRPr lang="en-GB" sz="4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4800" b="1" dirty="0"/>
              <a:t>Paper 3 (Calculator)</a:t>
            </a:r>
            <a:endParaRPr lang="en-GB" sz="4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5600" dirty="0"/>
              <a:t>Each paper is 1 hour 30 minutes and contributes </a:t>
            </a:r>
            <a:r>
              <a:rPr lang="en-GB" sz="5600" b="1" dirty="0"/>
              <a:t>one-third</a:t>
            </a:r>
            <a:r>
              <a:rPr lang="en-GB" sz="5600" dirty="0"/>
              <a:t> of the total marks.</a:t>
            </a:r>
          </a:p>
          <a:p>
            <a:pPr marL="0" indent="0" algn="ctr">
              <a:buNone/>
            </a:pPr>
            <a:r>
              <a:rPr lang="en-GB" sz="5600" b="1" dirty="0">
                <a:solidFill>
                  <a:srgbClr val="FF0000"/>
                </a:solidFill>
              </a:rPr>
              <a:t>Content Areas</a:t>
            </a:r>
          </a:p>
          <a:p>
            <a:r>
              <a:rPr lang="en-GB" sz="5600" dirty="0"/>
              <a:t>The syllabus is divided into six key areas:</a:t>
            </a:r>
          </a:p>
          <a:p>
            <a:pPr>
              <a:buFont typeface="+mj-lt"/>
              <a:buAutoNum type="arabicPeriod"/>
            </a:pPr>
            <a:r>
              <a:rPr lang="en-GB" sz="5600" b="1" dirty="0"/>
              <a:t>Number</a:t>
            </a:r>
            <a:r>
              <a:rPr lang="en-GB" sz="5600" dirty="0"/>
              <a:t> – Fractions, percentages, decimals, ratios.</a:t>
            </a:r>
          </a:p>
          <a:p>
            <a:pPr>
              <a:buFont typeface="+mj-lt"/>
              <a:buAutoNum type="arabicPeriod"/>
            </a:pPr>
            <a:r>
              <a:rPr lang="en-GB" sz="5600" b="1" dirty="0"/>
              <a:t>Algebra</a:t>
            </a:r>
            <a:r>
              <a:rPr lang="en-GB" sz="5600" dirty="0"/>
              <a:t> – Equations, inequalities, graphs, sequences.</a:t>
            </a:r>
          </a:p>
          <a:p>
            <a:pPr>
              <a:buFont typeface="+mj-lt"/>
              <a:buAutoNum type="arabicPeriod"/>
            </a:pPr>
            <a:r>
              <a:rPr lang="en-GB" sz="5600" b="1" dirty="0"/>
              <a:t>Ratio &amp; Proportion</a:t>
            </a:r>
            <a:r>
              <a:rPr lang="en-GB" sz="5600" dirty="0"/>
              <a:t> – Scaling, direct and inverse proportion.</a:t>
            </a:r>
          </a:p>
          <a:p>
            <a:pPr>
              <a:buFont typeface="+mj-lt"/>
              <a:buAutoNum type="arabicPeriod"/>
            </a:pPr>
            <a:r>
              <a:rPr lang="en-GB" sz="5600" b="1" dirty="0"/>
              <a:t>Geometry &amp; Measures</a:t>
            </a:r>
            <a:r>
              <a:rPr lang="en-GB" sz="5600" dirty="0"/>
              <a:t> – Angles, shapes, area, volume, trigonometry.</a:t>
            </a:r>
          </a:p>
          <a:p>
            <a:pPr>
              <a:buFont typeface="+mj-lt"/>
              <a:buAutoNum type="arabicPeriod"/>
            </a:pPr>
            <a:r>
              <a:rPr lang="en-GB" sz="5600" b="1" dirty="0"/>
              <a:t>Probability &amp; Statistics</a:t>
            </a:r>
            <a:r>
              <a:rPr lang="en-GB" sz="5600" dirty="0"/>
              <a:t> – Probability trees, averages, data handling.</a:t>
            </a:r>
          </a:p>
          <a:p>
            <a:pPr>
              <a:buFont typeface="+mj-lt"/>
              <a:buAutoNum type="arabicPeriod"/>
            </a:pPr>
            <a:r>
              <a:rPr lang="en-GB" sz="5600" b="1" dirty="0"/>
              <a:t>Problem Solving</a:t>
            </a:r>
            <a:r>
              <a:rPr lang="en-GB" sz="5600" dirty="0"/>
              <a:t> – Real-world applications and multi-step questions.</a:t>
            </a:r>
          </a:p>
          <a:p>
            <a:pPr marL="0" indent="0" algn="ctr">
              <a:buNone/>
            </a:pPr>
            <a:r>
              <a:rPr lang="en-GB" sz="5600" b="1" dirty="0">
                <a:solidFill>
                  <a:srgbClr val="FF0000"/>
                </a:solidFill>
              </a:rPr>
              <a:t>Why is GCSE Maths Important?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600" dirty="0"/>
              <a:t>A minimum </a:t>
            </a:r>
            <a:r>
              <a:rPr lang="en-GB" sz="5600" b="1" dirty="0"/>
              <a:t>grade 4 (pass)</a:t>
            </a:r>
            <a:r>
              <a:rPr lang="en-GB" sz="5600" dirty="0"/>
              <a:t> is required for most jobs, apprenticeships, and further education.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600" b="1" dirty="0"/>
              <a:t>Grade 5 or higher</a:t>
            </a:r>
            <a:r>
              <a:rPr lang="en-GB" sz="5600" dirty="0"/>
              <a:t> is often needed for A-level subjects or university entry.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600" b="1" dirty="0"/>
              <a:t>Strong GCSE Maths</a:t>
            </a:r>
            <a:r>
              <a:rPr lang="en-GB" sz="5600" dirty="0"/>
              <a:t> can lead to careers in science, engineering, finance, and computing.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03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3E85A3-ABB2-6FDD-0EB6-4AF16EC9AA52}"/>
              </a:ext>
            </a:extLst>
          </p:cNvPr>
          <p:cNvSpPr txBox="1"/>
          <p:nvPr/>
        </p:nvSpPr>
        <p:spPr>
          <a:xfrm>
            <a:off x="404447" y="394692"/>
            <a:ext cx="1082333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year 10, there are two tiers of entry for GCSE, </a:t>
            </a:r>
            <a:r>
              <a:rPr lang="en-GB" b="1" dirty="0"/>
              <a:t>Higher and Foundation</a:t>
            </a:r>
            <a:r>
              <a:rPr lang="en-GB" dirty="0"/>
              <a:t>. Here are the things to consider:</a:t>
            </a: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1. Grade Ranges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Foundation Tier</a:t>
            </a:r>
            <a:r>
              <a:rPr lang="en-GB" dirty="0"/>
              <a:t>: Covers </a:t>
            </a:r>
            <a:r>
              <a:rPr lang="en-GB" b="1" dirty="0"/>
              <a:t>grades 1 to 5</a:t>
            </a:r>
            <a:r>
              <a:rPr lang="en-GB" dirty="0"/>
              <a:t> (max grade 5).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Higher Tier</a:t>
            </a:r>
            <a:r>
              <a:rPr lang="en-GB" dirty="0"/>
              <a:t>: Covers </a:t>
            </a:r>
            <a:r>
              <a:rPr lang="en-GB" b="1" dirty="0"/>
              <a:t>grades 4 to 9</a:t>
            </a:r>
            <a:r>
              <a:rPr lang="en-GB" dirty="0"/>
              <a:t> (max grade 9).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If a student sits the Higher tier but scores too low (below a grade 4), they may fail and receive </a:t>
            </a:r>
            <a:r>
              <a:rPr lang="en-GB" b="1" dirty="0"/>
              <a:t>no grade</a:t>
            </a:r>
            <a:r>
              <a:rPr lang="en-GB" dirty="0"/>
              <a:t>.</a:t>
            </a: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2. Content Coverage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Foundation Maths</a:t>
            </a:r>
            <a:r>
              <a:rPr lang="en-GB" dirty="0"/>
              <a:t>: Focuses more on </a:t>
            </a:r>
            <a:r>
              <a:rPr lang="en-GB" b="1" dirty="0"/>
              <a:t>basic numeracy, arithmetic, and real-world applications</a:t>
            </a:r>
            <a:r>
              <a:rPr lang="en-GB" dirty="0"/>
              <a:t>. It includes essential algebra, statistics, geometry, and ratio but avoids advanced topics.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Higher Maths</a:t>
            </a:r>
            <a:r>
              <a:rPr lang="en-GB" dirty="0"/>
              <a:t>: Covers </a:t>
            </a:r>
            <a:r>
              <a:rPr lang="en-GB" b="1" dirty="0"/>
              <a:t>more complex algebra, trigonometry, functions, and problem-solving</a:t>
            </a:r>
            <a:r>
              <a:rPr lang="en-GB" dirty="0"/>
              <a:t>. It includes topics like simultaneous equations, quadratic inequalities, and advanced statistics.</a:t>
            </a: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3. Difficulty Level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Foundation</a:t>
            </a:r>
            <a:r>
              <a:rPr lang="en-GB" dirty="0"/>
              <a:t>: Designed for students who struggle with maths or find it challenging.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Higher</a:t>
            </a:r>
            <a:r>
              <a:rPr lang="en-GB" dirty="0"/>
              <a:t>: Moves at a </a:t>
            </a:r>
            <a:r>
              <a:rPr lang="en-GB" b="1" dirty="0"/>
              <a:t>faster pace</a:t>
            </a:r>
            <a:r>
              <a:rPr lang="en-GB" dirty="0"/>
              <a:t> and requires a </a:t>
            </a:r>
            <a:r>
              <a:rPr lang="en-GB" b="1" dirty="0"/>
              <a:t>stronger understanding</a:t>
            </a:r>
            <a:r>
              <a:rPr lang="en-GB" dirty="0"/>
              <a:t> of mathematical concepts.</a:t>
            </a: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4. Impact on Further Education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Foundation Tier</a:t>
            </a:r>
            <a:r>
              <a:rPr lang="en-GB" dirty="0"/>
              <a:t>: Limits students to a maximum </a:t>
            </a:r>
            <a:r>
              <a:rPr lang="en-GB" b="1" dirty="0"/>
              <a:t>grade 5</a:t>
            </a:r>
            <a:r>
              <a:rPr lang="en-GB" dirty="0"/>
              <a:t>, which is often enough for college courses, apprenticeships, or some university courses (e.g., social sciences, arts).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Higher Tier</a:t>
            </a:r>
            <a:r>
              <a:rPr lang="en-GB" dirty="0"/>
              <a:t>: Allows students to achieve </a:t>
            </a:r>
            <a:r>
              <a:rPr lang="en-GB" b="1" dirty="0"/>
              <a:t>grades 6-9</a:t>
            </a:r>
            <a:r>
              <a:rPr lang="en-GB" dirty="0"/>
              <a:t>, which are necessary for A-Level Maths and other STEM-related pathways.</a:t>
            </a: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5. Assessment Format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Both tiers have </a:t>
            </a:r>
            <a:r>
              <a:rPr lang="en-GB" b="1" dirty="0"/>
              <a:t>three exam papers</a:t>
            </a:r>
            <a:r>
              <a:rPr lang="en-GB" dirty="0"/>
              <a:t> (two calculator, one non-calculator).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question style in </a:t>
            </a:r>
            <a:r>
              <a:rPr lang="en-GB" b="1" dirty="0"/>
              <a:t>Higher</a:t>
            </a:r>
            <a:r>
              <a:rPr lang="en-GB" dirty="0"/>
              <a:t> is more problem-solving based, while </a:t>
            </a:r>
            <a:r>
              <a:rPr lang="en-GB" b="1" dirty="0"/>
              <a:t>Foundation</a:t>
            </a:r>
            <a:r>
              <a:rPr lang="en-GB" dirty="0"/>
              <a:t> focuses more on straightforward applications.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769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2F12-E50C-4106-DE18-DB815C615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977" y="0"/>
            <a:ext cx="7110046" cy="826477"/>
          </a:xfrm>
        </p:spPr>
        <p:txBody>
          <a:bodyPr>
            <a:normAutofit/>
          </a:bodyPr>
          <a:lstStyle/>
          <a:p>
            <a:r>
              <a:rPr lang="en-GB" sz="2800" dirty="0"/>
              <a:t>Expectations for student’s commitment at GCSE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585820-E04B-BFD4-BB09-7CCD853B3967}"/>
              </a:ext>
            </a:extLst>
          </p:cNvPr>
          <p:cNvSpPr txBox="1"/>
          <p:nvPr/>
        </p:nvSpPr>
        <p:spPr>
          <a:xfrm>
            <a:off x="334107" y="1019908"/>
            <a:ext cx="1096400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GCSE Maths requires </a:t>
            </a:r>
            <a:r>
              <a:rPr lang="en-GB" b="1" dirty="0"/>
              <a:t>consistent effort</a:t>
            </a:r>
            <a:r>
              <a:rPr lang="en-GB" dirty="0"/>
              <a:t> throughout the course. Here’s what students should expect in terms of </a:t>
            </a:r>
            <a:r>
              <a:rPr lang="en-GB" b="1" dirty="0"/>
              <a:t>workload and commitment</a:t>
            </a:r>
            <a:r>
              <a:rPr lang="en-GB" dirty="0"/>
              <a:t>:</a:t>
            </a:r>
          </a:p>
          <a:p>
            <a:pPr algn="ctr"/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Weekly Study Hours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Class Time:</a:t>
            </a:r>
            <a:r>
              <a:rPr lang="en-GB" dirty="0"/>
              <a:t> Around </a:t>
            </a:r>
            <a:r>
              <a:rPr lang="en-GB" b="1" dirty="0"/>
              <a:t>4-5 hours per week</a:t>
            </a:r>
            <a:r>
              <a:rPr lang="en-GB" dirty="0"/>
              <a:t> in school.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Prep:</a:t>
            </a:r>
            <a:r>
              <a:rPr lang="en-GB" dirty="0"/>
              <a:t> At least </a:t>
            </a:r>
            <a:r>
              <a:rPr lang="en-GB" b="1" dirty="0"/>
              <a:t>Up to 2 hours per week</a:t>
            </a:r>
            <a:r>
              <a:rPr lang="en-GB" dirty="0"/>
              <a:t>(more for Higher Tier students).</a:t>
            </a:r>
          </a:p>
          <a:p>
            <a:pPr algn="ctr"/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Key Commitments</a:t>
            </a:r>
          </a:p>
          <a:p>
            <a:r>
              <a:rPr lang="en-GB" dirty="0"/>
              <a:t>✅ </a:t>
            </a:r>
            <a:r>
              <a:rPr lang="en-GB" b="1" dirty="0"/>
              <a:t>Daily/Weekly Practice</a:t>
            </a:r>
            <a:r>
              <a:rPr lang="en-GB" dirty="0"/>
              <a:t> – Maths is a subject that needs regular reinforcement. Even </a:t>
            </a:r>
            <a:r>
              <a:rPr lang="en-GB" b="1" dirty="0"/>
              <a:t>10-20 minutes daily</a:t>
            </a:r>
            <a:r>
              <a:rPr lang="en-GB" dirty="0"/>
              <a:t> can make a big difference.</a:t>
            </a:r>
            <a:br>
              <a:rPr lang="en-GB" dirty="0"/>
            </a:br>
            <a:r>
              <a:rPr lang="en-GB" dirty="0"/>
              <a:t>✅ </a:t>
            </a:r>
            <a:r>
              <a:rPr lang="en-GB" b="1" dirty="0"/>
              <a:t>Completing Prep</a:t>
            </a:r>
            <a:r>
              <a:rPr lang="en-GB" dirty="0"/>
              <a:t> – Essential for reinforcing class learning. Leaving gaps can make it harder to keep up.</a:t>
            </a:r>
            <a:br>
              <a:rPr lang="en-GB" dirty="0"/>
            </a:br>
            <a:r>
              <a:rPr lang="en-GB" dirty="0"/>
              <a:t>✅ </a:t>
            </a:r>
            <a:r>
              <a:rPr lang="en-GB" b="1" dirty="0"/>
              <a:t>Practising Past Papers</a:t>
            </a:r>
            <a:r>
              <a:rPr lang="en-GB" dirty="0"/>
              <a:t> – Critical for understanding exam techniques and question styles.</a:t>
            </a:r>
            <a:br>
              <a:rPr lang="en-GB" dirty="0"/>
            </a:br>
            <a:r>
              <a:rPr lang="en-GB" dirty="0"/>
              <a:t>✅ </a:t>
            </a:r>
            <a:r>
              <a:rPr lang="en-GB" b="1" dirty="0"/>
              <a:t>Actively Seeking Help</a:t>
            </a:r>
            <a:r>
              <a:rPr lang="en-GB" dirty="0"/>
              <a:t> – Asking teachers or using online resources (e.g., 1</a:t>
            </a:r>
            <a:r>
              <a:rPr lang="en-GB" baseline="30000" dirty="0"/>
              <a:t>st</a:t>
            </a:r>
            <a:r>
              <a:rPr lang="en-GB" dirty="0"/>
              <a:t> Class Maths, </a:t>
            </a:r>
            <a:r>
              <a:rPr lang="en-GB" dirty="0" err="1"/>
              <a:t>Corbettmaths</a:t>
            </a:r>
            <a:r>
              <a:rPr lang="en-GB" dirty="0"/>
              <a:t>, Maths Genie) when struggling.</a:t>
            </a:r>
          </a:p>
        </p:txBody>
      </p:sp>
    </p:spTree>
    <p:extLst>
      <p:ext uri="{BB962C8B-B14F-4D97-AF65-F5344CB8AC3E}">
        <p14:creationId xmlns:p14="http://schemas.microsoft.com/office/powerpoint/2010/main" val="295098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49638-05C2-8DD7-D27A-D7FA9C119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1567"/>
            <a:ext cx="10515600" cy="1325563"/>
          </a:xfrm>
        </p:spPr>
        <p:txBody>
          <a:bodyPr/>
          <a:lstStyle/>
          <a:p>
            <a:r>
              <a:rPr lang="en-GB" dirty="0"/>
              <a:t>Further Maths GCSE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FD0DD-80A9-BF52-DEDB-28A943DC2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5095"/>
            <a:ext cx="10515600" cy="3212367"/>
          </a:xfrm>
        </p:spPr>
        <p:txBody>
          <a:bodyPr/>
          <a:lstStyle/>
          <a:p>
            <a:r>
              <a:rPr lang="en-GB" dirty="0"/>
              <a:t>In years 10 and 11, we run Further Maths GCSE as a Wymondham Life club.</a:t>
            </a:r>
          </a:p>
          <a:p>
            <a:r>
              <a:rPr lang="en-GB" dirty="0"/>
              <a:t>This is an extra GCSE which is invite only and is aimed at students in set 1.</a:t>
            </a:r>
          </a:p>
          <a:p>
            <a:r>
              <a:rPr lang="en-GB" dirty="0"/>
              <a:t>The course introduces A level topics such as Calculus, Solving Trigonometric Equations, Binomial Expansion and Matrices</a:t>
            </a:r>
          </a:p>
        </p:txBody>
      </p:sp>
    </p:spTree>
    <p:extLst>
      <p:ext uri="{BB962C8B-B14F-4D97-AF65-F5344CB8AC3E}">
        <p14:creationId xmlns:p14="http://schemas.microsoft.com/office/powerpoint/2010/main" val="496804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3EACF24C8E1549B4BC214788D0AE93" ma:contentTypeVersion="6" ma:contentTypeDescription="Create a new document." ma:contentTypeScope="" ma:versionID="1ce3c1a3d9ea60af1f8d7f11036a88e7">
  <xsd:schema xmlns:xsd="http://www.w3.org/2001/XMLSchema" xmlns:xs="http://www.w3.org/2001/XMLSchema" xmlns:p="http://schemas.microsoft.com/office/2006/metadata/properties" xmlns:ns2="84d7c146-4e3a-4d78-ba7d-db8abde17365" xmlns:ns3="98c4ce00-9ba1-4bc6-8c52-aa848e04605e" targetNamespace="http://schemas.microsoft.com/office/2006/metadata/properties" ma:root="true" ma:fieldsID="88e439d6b5ef17ee15dc5c0c7ac245ea" ns2:_="" ns3:_="">
    <xsd:import namespace="84d7c146-4e3a-4d78-ba7d-db8abde17365"/>
    <xsd:import namespace="98c4ce00-9ba1-4bc6-8c52-aa848e0460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c146-4e3a-4d78-ba7d-db8abde17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4ce00-9ba1-4bc6-8c52-aa848e0460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551FFF-93DD-41F8-8BB2-B1CA75AABCC2}"/>
</file>

<file path=customXml/itemProps2.xml><?xml version="1.0" encoding="utf-8"?>
<ds:datastoreItem xmlns:ds="http://schemas.openxmlformats.org/officeDocument/2006/customXml" ds:itemID="{F9057C0B-E32A-444A-BACD-DFA26C4CC8C4}"/>
</file>

<file path=customXml/itemProps3.xml><?xml version="1.0" encoding="utf-8"?>
<ds:datastoreItem xmlns:ds="http://schemas.openxmlformats.org/officeDocument/2006/customXml" ds:itemID="{8A1DA68F-F88D-4906-B511-398BF5890AE2}"/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709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 </vt:lpstr>
      <vt:lpstr>A Brief Overview of GCSE Maths</vt:lpstr>
      <vt:lpstr>PowerPoint Presentation</vt:lpstr>
      <vt:lpstr>Expectations for student’s commitment at GCSE</vt:lpstr>
      <vt:lpstr>Further Maths GCSE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T.Cook</dc:creator>
  <cp:lastModifiedBy>T.Cook</cp:lastModifiedBy>
  <cp:revision>1</cp:revision>
  <dcterms:created xsi:type="dcterms:W3CDTF">2025-02-04T15:13:38Z</dcterms:created>
  <dcterms:modified xsi:type="dcterms:W3CDTF">2025-02-04T15:45:27Z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0x010100723EACF24C8E1549B4BC214788D0AE93</vt:lpwstr>
  </property>
</Properties>
</file>