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D Browning (BRWd1)" initials="MDB(" lastIdx="1" clrIdx="0">
    <p:extLst>
      <p:ext uri="{19B8F6BF-5375-455C-9EA6-DF929625EA0E}">
        <p15:presenceInfo xmlns:p15="http://schemas.microsoft.com/office/powerpoint/2012/main" userId="S::brownida.staff@wymondhamcollege.org::56fc6b79-0d1d-45ba-b198-f008c2b9b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6D"/>
    <a:srgbClr val="0065A4"/>
    <a:srgbClr val="309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924894-43E1-E128-87E2-73AD918DBF85}" v="2" dt="2026-01-30T18:58:26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.Adcock" userId="S::l.adcock@wymcol.org::dfd22682-4f11-4c76-b715-fdae9a49a616" providerId="AD" clId="Web-{1C924894-43E1-E128-87E2-73AD918DBF85}"/>
    <pc:docChg chg="modSld">
      <pc:chgData name="L.Adcock" userId="S::l.adcock@wymcol.org::dfd22682-4f11-4c76-b715-fdae9a49a616" providerId="AD" clId="Web-{1C924894-43E1-E128-87E2-73AD918DBF85}" dt="2026-01-30T18:58:26.266" v="1" actId="20577"/>
      <pc:docMkLst>
        <pc:docMk/>
      </pc:docMkLst>
      <pc:sldChg chg="modSp">
        <pc:chgData name="L.Adcock" userId="S::l.adcock@wymcol.org::dfd22682-4f11-4c76-b715-fdae9a49a616" providerId="AD" clId="Web-{1C924894-43E1-E128-87E2-73AD918DBF85}" dt="2026-01-30T18:58:26.266" v="1" actId="20577"/>
        <pc:sldMkLst>
          <pc:docMk/>
          <pc:sldMk cId="2690224793" sldId="256"/>
        </pc:sldMkLst>
        <pc:spChg chg="mod">
          <ac:chgData name="L.Adcock" userId="S::l.adcock@wymcol.org::dfd22682-4f11-4c76-b715-fdae9a49a616" providerId="AD" clId="Web-{1C924894-43E1-E128-87E2-73AD918DBF85}" dt="2026-01-30T18:58:26.266" v="1" actId="20577"/>
          <ac:spMkLst>
            <pc:docMk/>
            <pc:sldMk cId="2690224793" sldId="256"/>
            <ac:spMk id="6" creationId="{7481E46B-C5F4-49C6-9328-6B4A770B4E7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C6AE5-30C8-4261-B671-80EFF5FB83C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42998-A89D-4D66-9F5C-2B2789043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0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1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55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8A22-F256-4252-8617-C5719A339BB9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18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56692" y="682067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-316427" y="1207950"/>
            <a:ext cx="7772400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Wymondham </a:t>
            </a:r>
          </a:p>
          <a:p>
            <a:r>
              <a:rPr lang="en-GB" sz="6600">
                <a:solidFill>
                  <a:srgbClr val="002060"/>
                </a:solidFill>
                <a:latin typeface="+mn-lt"/>
                <a:cs typeface="Arial"/>
              </a:rPr>
              <a:t>College</a:t>
            </a:r>
            <a:br>
              <a:rPr lang="en-GB" sz="8000" dirty="0">
                <a:latin typeface="+mn-lt"/>
                <a:cs typeface="Arial" panose="020B0604020202020204" pitchFamily="34" charset="0"/>
              </a:rPr>
            </a:br>
            <a:br>
              <a:rPr lang="en-GB" sz="3600" dirty="0">
                <a:latin typeface="+mn-lt"/>
                <a:cs typeface="Arial" panose="020B0604020202020204" pitchFamily="34" charset="0"/>
              </a:rPr>
            </a:br>
            <a:r>
              <a:rPr lang="en-GB" sz="3200" b="1">
                <a:solidFill>
                  <a:srgbClr val="002060"/>
                </a:solidFill>
                <a:latin typeface="+mn-lt"/>
                <a:cs typeface="Arial"/>
              </a:rPr>
              <a:t>Options</a:t>
            </a:r>
            <a:endParaRPr lang="en-GB" sz="3200" b="1">
              <a:solidFill>
                <a:srgbClr val="002060"/>
              </a:solidFill>
              <a:latin typeface="+mn-lt"/>
              <a:ea typeface="Calibri"/>
              <a:cs typeface="Arial"/>
            </a:endParaRP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Subject: Modern Foreign Languages</a:t>
            </a: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Exam board: Edexcel </a:t>
            </a:r>
          </a:p>
          <a:p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</p:txBody>
      </p:sp>
      <p:pic>
        <p:nvPicPr>
          <p:cNvPr id="7" name="Picture 6" descr="A flag and flagpole on a table">
            <a:extLst>
              <a:ext uri="{FF2B5EF4-FFF2-40B4-BE49-F238E27FC236}">
                <a16:creationId xmlns:a16="http://schemas.microsoft.com/office/drawing/2014/main" id="{8083D21E-3E79-6E99-965C-49469704C2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828" y="2390217"/>
            <a:ext cx="2729510" cy="181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B00C5-0152-287A-C6FD-F8C5CC99A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An overview of your subject.</a:t>
            </a: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Course structure and content.</a:t>
            </a: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3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4B2C4-16A2-63D6-1EBF-79C3D4164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6904" y="399749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GB" sz="1700">
                <a:effectLst/>
                <a:latin typeface="Aptos" panose="020B0004020202020204" pitchFamily="34" charset="0"/>
              </a:rPr>
            </a:br>
            <a:endParaRPr lang="en-GB" sz="170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23B6BD1-C8B2-DC75-5C5A-862444A85D07}"/>
              </a:ext>
            </a:extLst>
          </p:cNvPr>
          <p:cNvSpPr txBox="1">
            <a:spLocks/>
          </p:cNvSpPr>
          <p:nvPr/>
        </p:nvSpPr>
        <p:spPr>
          <a:xfrm>
            <a:off x="3284738" y="649480"/>
            <a:ext cx="5601810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ea typeface="Calibri"/>
                <a:cs typeface="Calibri"/>
              </a:rPr>
              <a:t>We offer GCSE taught courses in French and Spanish. </a:t>
            </a:r>
          </a:p>
          <a:p>
            <a:r>
              <a:rPr lang="en-GB" sz="2000" dirty="0">
                <a:ea typeface="Calibri"/>
                <a:cs typeface="Calibri"/>
              </a:rPr>
              <a:t>Students build confidence in the four key language skills: speaking, listening, reading and writing</a:t>
            </a:r>
          </a:p>
          <a:p>
            <a:r>
              <a:rPr lang="en-GB" sz="2000" dirty="0">
                <a:ea typeface="Calibri"/>
                <a:cs typeface="Calibri"/>
              </a:rPr>
              <a:t>There are </a:t>
            </a:r>
            <a:r>
              <a:rPr lang="en-GB" sz="2000" b="1" dirty="0">
                <a:ea typeface="Calibri"/>
                <a:cs typeface="Calibri"/>
              </a:rPr>
              <a:t>five</a:t>
            </a:r>
            <a:r>
              <a:rPr lang="en-GB" sz="2000" dirty="0">
                <a:ea typeface="Calibri"/>
                <a:cs typeface="Calibri"/>
              </a:rPr>
              <a:t> themes taught across </a:t>
            </a:r>
            <a:r>
              <a:rPr lang="en-GB" sz="2000" b="1" dirty="0">
                <a:cs typeface="Calibri"/>
              </a:rPr>
              <a:t>three</a:t>
            </a:r>
            <a:r>
              <a:rPr lang="en-GB" sz="2000" dirty="0">
                <a:cs typeface="Calibri"/>
              </a:rPr>
              <a:t> years: 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My personal world  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Lifestyle and wellbeing  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My neighbourhood 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Media and technology  	 	 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Studying and my future  	 	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Travel and tourism</a:t>
            </a:r>
          </a:p>
          <a:p>
            <a:r>
              <a:rPr lang="en-GB" sz="2000" dirty="0">
                <a:cs typeface="Calibri"/>
              </a:rPr>
              <a:t>The course aims to…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develop confidence in communication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improve cultural awareness</a:t>
            </a: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	- provide a strong foundation for future 	  language study</a:t>
            </a:r>
          </a:p>
          <a:p>
            <a:endParaRPr lang="en-GB"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149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BD9FED-E440-E3CF-C47C-C03CCD84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Expectations regarding student commitment, including workload and deadlines.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Any coursework or practical elements involved.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85A3-CED5-7D4F-D324-E053EC38C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207" y="649480"/>
            <a:ext cx="5850384" cy="5546047"/>
          </a:xfrm>
        </p:spPr>
        <p:txBody>
          <a:bodyPr anchor="ctr">
            <a:normAutofit/>
          </a:bodyPr>
          <a:lstStyle/>
          <a:p>
            <a:r>
              <a:rPr lang="en-GB" sz="2800" dirty="0">
                <a:ea typeface="Calibri"/>
                <a:cs typeface="Calibri"/>
              </a:rPr>
              <a:t>There are </a:t>
            </a:r>
            <a:r>
              <a:rPr lang="en-GB" sz="2800" b="1" dirty="0">
                <a:ea typeface="Calibri"/>
                <a:cs typeface="Calibri"/>
              </a:rPr>
              <a:t>four</a:t>
            </a:r>
            <a:r>
              <a:rPr lang="en-GB" sz="2800" dirty="0">
                <a:ea typeface="Calibri"/>
                <a:cs typeface="Calibri"/>
              </a:rPr>
              <a:t> exams at the end of the course:</a:t>
            </a:r>
          </a:p>
          <a:p>
            <a:pPr>
              <a:buFontTx/>
              <a:buChar char="-"/>
            </a:pPr>
            <a:r>
              <a:rPr lang="en-GB" sz="2000" dirty="0"/>
              <a:t>three externally-examined papers assessing separately listening, reading and writing </a:t>
            </a:r>
          </a:p>
          <a:p>
            <a:pPr>
              <a:buFontTx/>
              <a:buChar char="-"/>
            </a:pPr>
            <a:r>
              <a:rPr lang="en-GB" sz="2000" dirty="0"/>
              <a:t>one speaking assessment set by Pearson and conducted by a teacher</a:t>
            </a:r>
          </a:p>
          <a:p>
            <a:pPr>
              <a:buFontTx/>
              <a:buChar char="-"/>
            </a:pPr>
            <a:r>
              <a:rPr lang="en-GB" sz="2000" dirty="0"/>
              <a:t>All four assessments are worth 25% of the final grade</a:t>
            </a:r>
          </a:p>
          <a:p>
            <a:pPr>
              <a:buFontTx/>
              <a:buChar char="-"/>
            </a:pPr>
            <a:r>
              <a:rPr lang="en-GB" sz="2000" dirty="0"/>
              <a:t>Each paper is available at Foundation or Higher tier. Students must be entered for a single tier across all papers </a:t>
            </a:r>
          </a:p>
          <a:p>
            <a:pPr marL="0" indent="0">
              <a:buNone/>
            </a:pPr>
            <a:endParaRPr lang="en-GB" sz="2000" dirty="0"/>
          </a:p>
          <a:p>
            <a:pPr>
              <a:buFontTx/>
              <a:buChar char="-"/>
            </a:pPr>
            <a:endParaRPr lang="en-GB" sz="2000" dirty="0"/>
          </a:p>
          <a:p>
            <a:pPr marL="0" indent="0">
              <a:buNone/>
            </a:pPr>
            <a:r>
              <a:rPr lang="en-GB" sz="2800" dirty="0">
                <a:ea typeface="Calibri"/>
                <a:cs typeface="Calibri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787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12DA4-F9F2-E128-C5E3-F487891FF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 fontAlgn="base">
              <a:lnSpc>
                <a:spcPct val="90000"/>
              </a:lnSpc>
            </a:pPr>
            <a:b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Guidance on how the course supports future academic pathways or careers.</a:t>
            </a:r>
            <a:br>
              <a:rPr lang="en-GB" sz="17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7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2C19-1A0D-AE92-C56D-A395988C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88598"/>
            <a:ext cx="8280919" cy="4012957"/>
          </a:xfrm>
        </p:spPr>
        <p:txBody>
          <a:bodyPr anchor="ctr">
            <a:normAutofit fontScale="92500" lnSpcReduction="20000"/>
          </a:bodyPr>
          <a:lstStyle/>
          <a:p>
            <a:r>
              <a:rPr lang="en-GB" sz="2400" b="1" dirty="0">
                <a:ea typeface="Calibri"/>
                <a:cs typeface="Calibri"/>
              </a:rPr>
              <a:t>Students of languages…</a:t>
            </a:r>
          </a:p>
          <a:p>
            <a:pPr marL="0" indent="0">
              <a:buNone/>
            </a:pPr>
            <a:endParaRPr lang="en-GB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…gain excellent communication skills which are transferable to other academic subjects. </a:t>
            </a:r>
          </a:p>
          <a:p>
            <a:pPr marL="0" indent="0">
              <a:buNone/>
            </a:pPr>
            <a:endParaRPr lang="en-GB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…are highly valued at universities and in the workplace. </a:t>
            </a:r>
          </a:p>
          <a:p>
            <a:pPr marL="0" indent="0">
              <a:buNone/>
            </a:pPr>
            <a:endParaRPr lang="en-GB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…have a greater cultural awareness.</a:t>
            </a:r>
          </a:p>
          <a:p>
            <a:pPr marL="0" indent="0">
              <a:buNone/>
            </a:pPr>
            <a:endParaRPr lang="en-GB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…have enhanced career opportunities in sectors such as interpreting, translating, teaching, business, research, government, public relations, media and journalism. </a:t>
            </a:r>
            <a:endParaRPr lang="en-GB" sz="17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247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23e6c30f4f30b404306a8da3627b15d9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331a3fbb66272583e0293a1c3e1d4bb2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C30307-D516-4BFE-83B9-F55205F96B8B}">
  <ds:schemaRefs>
    <ds:schemaRef ds:uri="84d7c146-4e3a-4d78-ba7d-db8abde17365"/>
    <ds:schemaRef ds:uri="98c4ce00-9ba1-4bc6-8c52-aa848e0460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188D0C-FDDC-4DF4-A8E1-C168012920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999C49-AB44-4EA3-8002-3D237CC3F40F}"/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292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</vt:lpstr>
      <vt:lpstr> An overview of your subject. Course structure and content. </vt:lpstr>
      <vt:lpstr>Expectations regarding student commitment, including workload and deadlines. Any coursework or practical elements involved. </vt:lpstr>
      <vt:lpstr> Guidance on how the course supports future academic pathways or careers.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leadership?  Lesson 1</dc:title>
  <dc:creator>Mr D Browning (BRWd1)</dc:creator>
  <cp:lastModifiedBy>L.Adcock</cp:lastModifiedBy>
  <cp:revision>9</cp:revision>
  <cp:lastPrinted>2022-01-04T11:04:59Z</cp:lastPrinted>
  <dcterms:created xsi:type="dcterms:W3CDTF">2020-09-12T09:05:29Z</dcterms:created>
  <dcterms:modified xsi:type="dcterms:W3CDTF">2026-01-30T18:58:29Z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