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 D Browning (BRWd1)" initials="MDB(" lastIdx="1" clrIdx="0">
    <p:extLst>
      <p:ext uri="{19B8F6BF-5375-455C-9EA6-DF929625EA0E}">
        <p15:presenceInfo xmlns:p15="http://schemas.microsoft.com/office/powerpoint/2012/main" userId="S::brownida.staff@wymondhamcollege.org::56fc6b79-0d1d-45ba-b198-f008c2b9b2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6D"/>
    <a:srgbClr val="0065A4"/>
    <a:srgbClr val="309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A511EB-1F0D-1B49-803B-D9E30725716D}" v="16" dt="2025-01-28T14:08:07.627"/>
    <p1510:client id="{D29CC500-3313-41D2-8E6D-30B5605A56F6}" v="13" dt="2025-01-28T14:07:08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.Minchin" userId="0d565c34-49d3-49ff-827e-3208a16d8069" providerId="ADAL" clId="{2C943365-6E9D-4322-ACAB-835B4B6802B5}"/>
    <pc:docChg chg="custSel modSld">
      <pc:chgData name="B.Minchin" userId="0d565c34-49d3-49ff-827e-3208a16d8069" providerId="ADAL" clId="{2C943365-6E9D-4322-ACAB-835B4B6802B5}" dt="2025-01-28T14:04:02.180" v="699" actId="20577"/>
      <pc:docMkLst>
        <pc:docMk/>
      </pc:docMkLst>
      <pc:sldChg chg="modSp mod">
        <pc:chgData name="B.Minchin" userId="0d565c34-49d3-49ff-827e-3208a16d8069" providerId="ADAL" clId="{2C943365-6E9D-4322-ACAB-835B4B6802B5}" dt="2025-01-28T14:03:20.156" v="655" actId="255"/>
        <pc:sldMkLst>
          <pc:docMk/>
          <pc:sldMk cId="1441490321" sldId="257"/>
        </pc:sldMkLst>
        <pc:spChg chg="mod">
          <ac:chgData name="B.Minchin" userId="0d565c34-49d3-49ff-827e-3208a16d8069" providerId="ADAL" clId="{2C943365-6E9D-4322-ACAB-835B4B6802B5}" dt="2025-01-28T14:03:20.156" v="655" actId="255"/>
          <ac:spMkLst>
            <pc:docMk/>
            <pc:sldMk cId="1441490321" sldId="257"/>
            <ac:spMk id="5" creationId="{223B6BD1-C8B2-DC75-5C5A-862444A85D07}"/>
          </ac:spMkLst>
        </pc:spChg>
      </pc:sldChg>
      <pc:sldChg chg="modSp mod">
        <pc:chgData name="B.Minchin" userId="0d565c34-49d3-49ff-827e-3208a16d8069" providerId="ADAL" clId="{2C943365-6E9D-4322-ACAB-835B4B6802B5}" dt="2025-01-28T14:03:25.788" v="656" actId="255"/>
        <pc:sldMkLst>
          <pc:docMk/>
          <pc:sldMk cId="1467877557" sldId="258"/>
        </pc:sldMkLst>
        <pc:spChg chg="mod">
          <ac:chgData name="B.Minchin" userId="0d565c34-49d3-49ff-827e-3208a16d8069" providerId="ADAL" clId="{2C943365-6E9D-4322-ACAB-835B4B6802B5}" dt="2025-01-28T14:03:25.788" v="656" actId="255"/>
          <ac:spMkLst>
            <pc:docMk/>
            <pc:sldMk cId="1467877557" sldId="258"/>
            <ac:spMk id="3" creationId="{903185A3-CED5-7D4F-D324-E053EC38C2F2}"/>
          </ac:spMkLst>
        </pc:spChg>
      </pc:sldChg>
      <pc:sldChg chg="modSp mod">
        <pc:chgData name="B.Minchin" userId="0d565c34-49d3-49ff-827e-3208a16d8069" providerId="ADAL" clId="{2C943365-6E9D-4322-ACAB-835B4B6802B5}" dt="2025-01-28T14:04:02.180" v="699" actId="20577"/>
        <pc:sldMkLst>
          <pc:docMk/>
          <pc:sldMk cId="4072474209" sldId="259"/>
        </pc:sldMkLst>
        <pc:spChg chg="mod">
          <ac:chgData name="B.Minchin" userId="0d565c34-49d3-49ff-827e-3208a16d8069" providerId="ADAL" clId="{2C943365-6E9D-4322-ACAB-835B4B6802B5}" dt="2025-01-28T14:04:02.180" v="699" actId="20577"/>
          <ac:spMkLst>
            <pc:docMk/>
            <pc:sldMk cId="4072474209" sldId="259"/>
            <ac:spMk id="3" creationId="{A48F2C19-1A0D-AE92-C56D-A395988C7501}"/>
          </ac:spMkLst>
        </pc:spChg>
      </pc:sldChg>
    </pc:docChg>
  </pc:docChgLst>
  <pc:docChgLst>
    <pc:chgData name="B.Minchin" userId="0d565c34-49d3-49ff-827e-3208a16d8069" providerId="ADAL" clId="{D29CC500-3313-41D2-8E6D-30B5605A56F6}"/>
    <pc:docChg chg="modSld">
      <pc:chgData name="B.Minchin" userId="0d565c34-49d3-49ff-827e-3208a16d8069" providerId="ADAL" clId="{D29CC500-3313-41D2-8E6D-30B5605A56F6}" dt="2025-01-28T14:07:08.251" v="12" actId="1076"/>
      <pc:docMkLst>
        <pc:docMk/>
      </pc:docMkLst>
      <pc:sldChg chg="addSp delSp modSp">
        <pc:chgData name="B.Minchin" userId="0d565c34-49d3-49ff-827e-3208a16d8069" providerId="ADAL" clId="{D29CC500-3313-41D2-8E6D-30B5605A56F6}" dt="2025-01-28T14:06:33.835" v="3" actId="478"/>
        <pc:sldMkLst>
          <pc:docMk/>
          <pc:sldMk cId="2690224793" sldId="256"/>
        </pc:sldMkLst>
        <pc:picChg chg="add del mod">
          <ac:chgData name="B.Minchin" userId="0d565c34-49d3-49ff-827e-3208a16d8069" providerId="ADAL" clId="{D29CC500-3313-41D2-8E6D-30B5605A56F6}" dt="2025-01-28T14:06:33.835" v="3" actId="478"/>
          <ac:picMkLst>
            <pc:docMk/>
            <pc:sldMk cId="2690224793" sldId="256"/>
            <ac:picMk id="1026" creationId="{FB469A64-C3BC-30E1-0333-DA0DAEC04D32}"/>
          </ac:picMkLst>
        </pc:picChg>
      </pc:sldChg>
      <pc:sldChg chg="addSp modSp">
        <pc:chgData name="B.Minchin" userId="0d565c34-49d3-49ff-827e-3208a16d8069" providerId="ADAL" clId="{D29CC500-3313-41D2-8E6D-30B5605A56F6}" dt="2025-01-28T14:06:42.635" v="7" actId="1076"/>
        <pc:sldMkLst>
          <pc:docMk/>
          <pc:sldMk cId="1441490321" sldId="257"/>
        </pc:sldMkLst>
        <pc:picChg chg="add mod">
          <ac:chgData name="B.Minchin" userId="0d565c34-49d3-49ff-827e-3208a16d8069" providerId="ADAL" clId="{D29CC500-3313-41D2-8E6D-30B5605A56F6}" dt="2025-01-28T14:06:42.635" v="7" actId="1076"/>
          <ac:picMkLst>
            <pc:docMk/>
            <pc:sldMk cId="1441490321" sldId="257"/>
            <ac:picMk id="4" creationId="{EFA57D6C-3955-E77F-7136-85DD33B46976}"/>
          </ac:picMkLst>
        </pc:picChg>
      </pc:sldChg>
      <pc:sldChg chg="addSp modSp">
        <pc:chgData name="B.Minchin" userId="0d565c34-49d3-49ff-827e-3208a16d8069" providerId="ADAL" clId="{D29CC500-3313-41D2-8E6D-30B5605A56F6}" dt="2025-01-28T14:07:08.251" v="12" actId="1076"/>
        <pc:sldMkLst>
          <pc:docMk/>
          <pc:sldMk cId="1467877557" sldId="258"/>
        </pc:sldMkLst>
        <pc:picChg chg="add mod">
          <ac:chgData name="B.Minchin" userId="0d565c34-49d3-49ff-827e-3208a16d8069" providerId="ADAL" clId="{D29CC500-3313-41D2-8E6D-30B5605A56F6}" dt="2025-01-28T14:07:08.251" v="12" actId="1076"/>
          <ac:picMkLst>
            <pc:docMk/>
            <pc:sldMk cId="1467877557" sldId="258"/>
            <ac:picMk id="2050" creationId="{35C5E2FF-200F-865A-404B-CFF0BE35D8FC}"/>
          </ac:picMkLst>
        </pc:picChg>
      </pc:sldChg>
    </pc:docChg>
  </pc:docChgLst>
  <pc:docChgLst>
    <pc:chgData name="B.Minchin" userId="S::b.minchin@wymcol.org::0d565c34-49d3-49ff-827e-3208a16d8069" providerId="AD" clId="Web-{06A511EB-1F0D-1B49-803B-D9E30725716D}"/>
    <pc:docChg chg="modSld">
      <pc:chgData name="B.Minchin" userId="S::b.minchin@wymcol.org::0d565c34-49d3-49ff-827e-3208a16d8069" providerId="AD" clId="Web-{06A511EB-1F0D-1B49-803B-D9E30725716D}" dt="2025-01-28T14:08:07.627" v="14" actId="1076"/>
      <pc:docMkLst>
        <pc:docMk/>
      </pc:docMkLst>
      <pc:sldChg chg="addSp modSp">
        <pc:chgData name="B.Minchin" userId="S::b.minchin@wymcol.org::0d565c34-49d3-49ff-827e-3208a16d8069" providerId="AD" clId="Web-{06A511EB-1F0D-1B49-803B-D9E30725716D}" dt="2025-01-28T14:08:07.627" v="14" actId="1076"/>
        <pc:sldMkLst>
          <pc:docMk/>
          <pc:sldMk cId="2690224793" sldId="256"/>
        </pc:sldMkLst>
        <pc:spChg chg="mod">
          <ac:chgData name="B.Minchin" userId="S::b.minchin@wymcol.org::0d565c34-49d3-49ff-827e-3208a16d8069" providerId="AD" clId="Web-{06A511EB-1F0D-1B49-803B-D9E30725716D}" dt="2025-01-28T14:08:05.143" v="13" actId="20577"/>
          <ac:spMkLst>
            <pc:docMk/>
            <pc:sldMk cId="2690224793" sldId="256"/>
            <ac:spMk id="6" creationId="{7481E46B-C5F4-49C6-9328-6B4A770B4E76}"/>
          </ac:spMkLst>
        </pc:spChg>
        <pc:picChg chg="add mod">
          <ac:chgData name="B.Minchin" userId="S::b.minchin@wymcol.org::0d565c34-49d3-49ff-827e-3208a16d8069" providerId="AD" clId="Web-{06A511EB-1F0D-1B49-803B-D9E30725716D}" dt="2025-01-28T14:08:07.627" v="14" actId="1076"/>
          <ac:picMkLst>
            <pc:docMk/>
            <pc:sldMk cId="2690224793" sldId="256"/>
            <ac:picMk id="2" creationId="{41C6A323-6257-0C23-A03B-A41040E4D26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C6AE5-30C8-4261-B671-80EFF5FB83C4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42998-A89D-4D66-9F5C-2B2789043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40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11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98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26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00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6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57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17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8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1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6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55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88A22-F256-4252-8617-C5719A339BB9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44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38100">
            <a:solidFill>
              <a:srgbClr val="0039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8100">
            <a:solidFill>
              <a:srgbClr val="0039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18" y="404664"/>
            <a:ext cx="2729511" cy="86409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56692" y="682067"/>
            <a:ext cx="7630616" cy="1656177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br>
              <a:rPr lang="en-GB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81E46B-C5F4-49C6-9328-6B4A770B4E76}"/>
              </a:ext>
            </a:extLst>
          </p:cNvPr>
          <p:cNvSpPr txBox="1">
            <a:spLocks/>
          </p:cNvSpPr>
          <p:nvPr/>
        </p:nvSpPr>
        <p:spPr>
          <a:xfrm>
            <a:off x="-1044624" y="836712"/>
            <a:ext cx="7772400" cy="48965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>
                <a:solidFill>
                  <a:srgbClr val="002060"/>
                </a:solidFill>
                <a:latin typeface="+mn-lt"/>
                <a:cs typeface="Arial"/>
              </a:rPr>
              <a:t>Wymondham </a:t>
            </a:r>
          </a:p>
          <a:p>
            <a:r>
              <a:rPr lang="en-GB" sz="6600" dirty="0">
                <a:solidFill>
                  <a:srgbClr val="002060"/>
                </a:solidFill>
                <a:latin typeface="+mn-lt"/>
                <a:cs typeface="Arial"/>
              </a:rPr>
              <a:t>College</a:t>
            </a:r>
            <a:br>
              <a:rPr lang="en-GB" sz="8000" dirty="0">
                <a:latin typeface="+mn-lt"/>
                <a:cs typeface="Arial" panose="020B0604020202020204" pitchFamily="34" charset="0"/>
              </a:rPr>
            </a:br>
            <a:br>
              <a:rPr lang="en-GB" sz="3600" dirty="0">
                <a:latin typeface="+mn-lt"/>
                <a:cs typeface="Arial" panose="020B0604020202020204" pitchFamily="34" charset="0"/>
              </a:rPr>
            </a:br>
            <a:r>
              <a:rPr lang="en-GB" sz="3200" b="1" dirty="0">
                <a:solidFill>
                  <a:srgbClr val="002060"/>
                </a:solidFill>
                <a:latin typeface="+mn-lt"/>
                <a:cs typeface="Arial"/>
              </a:rPr>
              <a:t>Options</a:t>
            </a:r>
            <a:endParaRPr lang="en-GB" sz="3200" b="1" dirty="0">
              <a:solidFill>
                <a:srgbClr val="002060"/>
              </a:solidFill>
              <a:latin typeface="+mn-lt"/>
              <a:ea typeface="Calibri"/>
              <a:cs typeface="Arial"/>
            </a:endParaRPr>
          </a:p>
          <a:p>
            <a:r>
              <a:rPr lang="en-GB" sz="3200" b="1" dirty="0">
                <a:solidFill>
                  <a:srgbClr val="002060"/>
                </a:solidFill>
                <a:latin typeface="+mn-lt"/>
                <a:ea typeface="Calibri"/>
                <a:cs typeface="Arial"/>
              </a:rPr>
              <a:t>HISTORY </a:t>
            </a:r>
            <a:endParaRPr lang="en-GB" sz="3200" b="1" dirty="0">
              <a:solidFill>
                <a:srgbClr val="002060"/>
              </a:solidFill>
              <a:latin typeface="+mn-lt"/>
              <a:ea typeface="Calibri"/>
              <a:cs typeface="Arial" panose="020B0604020202020204" pitchFamily="34" charset="0"/>
            </a:endParaRPr>
          </a:p>
          <a:p>
            <a:endParaRPr lang="en-GB" sz="3200" b="1" dirty="0">
              <a:solidFill>
                <a:srgbClr val="002060"/>
              </a:solidFill>
              <a:latin typeface="+mn-lt"/>
              <a:ea typeface="Calibri"/>
              <a:cs typeface="Arial"/>
            </a:endParaRPr>
          </a:p>
        </p:txBody>
      </p:sp>
      <p:pic>
        <p:nvPicPr>
          <p:cNvPr id="2" name="Picture 1" descr="AQA — Trustees">
            <a:extLst>
              <a:ext uri="{FF2B5EF4-FFF2-40B4-BE49-F238E27FC236}">
                <a16:creationId xmlns:a16="http://schemas.microsoft.com/office/drawing/2014/main" id="{41C6A323-6257-0C23-A03B-A41040E4D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129" y="4391104"/>
            <a:ext cx="1562422" cy="156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2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B00C5-0152-287A-C6FD-F8C5CC99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 fontAlgn="base">
              <a:lnSpc>
                <a:spcPct val="90000"/>
              </a:lnSpc>
            </a:pPr>
            <a:br>
              <a:rPr lang="en-GB" sz="3000">
                <a:solidFill>
                  <a:srgbClr val="FFFFFF"/>
                </a:solidFill>
                <a:effectLst/>
                <a:latin typeface="Aptos" panose="020B0004020202020204" pitchFamily="34" charset="0"/>
              </a:rPr>
            </a:br>
            <a:r>
              <a:rPr lang="en-GB" sz="300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An overview of your subject.</a:t>
            </a:r>
            <a:br>
              <a:rPr lang="en-GB" sz="3000">
                <a:solidFill>
                  <a:srgbClr val="FFFFFF"/>
                </a:solidFill>
                <a:effectLst/>
                <a:latin typeface="Aptos" panose="020B0004020202020204" pitchFamily="34" charset="0"/>
              </a:rPr>
            </a:br>
            <a:r>
              <a:rPr lang="en-GB" sz="300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Course structure and content.</a:t>
            </a:r>
            <a:br>
              <a:rPr lang="en-GB" sz="3000">
                <a:solidFill>
                  <a:srgbClr val="FFFFFF"/>
                </a:solidFill>
                <a:effectLst/>
                <a:latin typeface="Aptos" panose="020B0004020202020204" pitchFamily="34" charset="0"/>
              </a:rPr>
            </a:br>
            <a:endParaRPr lang="en-GB" sz="3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4B2C4-16A2-63D6-1EBF-79C3D4164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904" y="399749"/>
            <a:ext cx="4916510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en-GB" sz="1700">
                <a:effectLst/>
                <a:latin typeface="Aptos" panose="020B0004020202020204" pitchFamily="34" charset="0"/>
              </a:rPr>
            </a:br>
            <a:endParaRPr lang="en-GB" sz="17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3B6BD1-C8B2-DC75-5C5A-862444A85D07}"/>
              </a:ext>
            </a:extLst>
          </p:cNvPr>
          <p:cNvSpPr txBox="1">
            <a:spLocks/>
          </p:cNvSpPr>
          <p:nvPr/>
        </p:nvSpPr>
        <p:spPr>
          <a:xfrm>
            <a:off x="3607694" y="649480"/>
            <a:ext cx="4916510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ea typeface="Calibri"/>
                <a:cs typeface="Calibri"/>
              </a:rPr>
              <a:t>There are FOUR topics taught across THREE years</a:t>
            </a:r>
          </a:p>
          <a:p>
            <a:r>
              <a:rPr lang="en-GB" sz="2400">
                <a:ea typeface="Calibri"/>
                <a:cs typeface="Calibri"/>
              </a:rPr>
              <a:t>In Yr9 we teach </a:t>
            </a:r>
            <a:r>
              <a:rPr lang="en-GB" sz="2400" b="1">
                <a:ea typeface="Calibri"/>
                <a:cs typeface="Calibri"/>
              </a:rPr>
              <a:t>Britain: Migration, Empire and the People</a:t>
            </a:r>
          </a:p>
          <a:p>
            <a:r>
              <a:rPr lang="en-GB" sz="2400">
                <a:ea typeface="Calibri"/>
                <a:cs typeface="Calibri"/>
              </a:rPr>
              <a:t>In Yr10 we teach </a:t>
            </a:r>
            <a:r>
              <a:rPr lang="en-GB" sz="2400" b="1">
                <a:ea typeface="Calibri"/>
                <a:cs typeface="Calibri"/>
              </a:rPr>
              <a:t>Elizabethan England </a:t>
            </a:r>
            <a:r>
              <a:rPr lang="en-GB" sz="2400">
                <a:ea typeface="Calibri"/>
                <a:cs typeface="Calibri"/>
              </a:rPr>
              <a:t>and start Conflict &amp; Tension: The First World War</a:t>
            </a:r>
          </a:p>
          <a:p>
            <a:r>
              <a:rPr lang="en-GB" sz="2400">
                <a:ea typeface="Calibri"/>
                <a:cs typeface="Calibri"/>
              </a:rPr>
              <a:t>In Yr11 we complete </a:t>
            </a:r>
            <a:r>
              <a:rPr lang="en-GB" sz="2400" b="1">
                <a:ea typeface="Calibri"/>
                <a:cs typeface="Calibri"/>
              </a:rPr>
              <a:t>Conflict &amp; Tension: The First World War</a:t>
            </a:r>
            <a:r>
              <a:rPr lang="en-GB" sz="2400">
                <a:ea typeface="Calibri"/>
                <a:cs typeface="Calibri"/>
              </a:rPr>
              <a:t> and teach </a:t>
            </a:r>
            <a:r>
              <a:rPr lang="en-GB" sz="2400" b="1">
                <a:ea typeface="Calibri"/>
                <a:cs typeface="Calibri"/>
              </a:rPr>
              <a:t>Germany, 1890-1945</a:t>
            </a:r>
          </a:p>
          <a:p>
            <a:r>
              <a:rPr lang="en-GB" sz="2400">
                <a:ea typeface="Calibri"/>
                <a:cs typeface="Calibri"/>
              </a:rPr>
              <a:t>There will be a 1hr exam on each of the four topics at the end</a:t>
            </a:r>
          </a:p>
        </p:txBody>
      </p:sp>
      <p:pic>
        <p:nvPicPr>
          <p:cNvPr id="4" name="Picture 2" descr="Justice for the Windrush Generation">
            <a:extLst>
              <a:ext uri="{FF2B5EF4-FFF2-40B4-BE49-F238E27FC236}">
                <a16:creationId xmlns:a16="http://schemas.microsoft.com/office/drawing/2014/main" id="{EFA57D6C-3955-E77F-7136-85DD33B46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39" y="3789040"/>
            <a:ext cx="2499028" cy="140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49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BD9FED-E440-E3CF-C47C-C03CCD84E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 fontAlgn="base">
              <a:lnSpc>
                <a:spcPct val="90000"/>
              </a:lnSpc>
            </a:pPr>
            <a:r>
              <a:rPr lang="en-GB" sz="190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Expectations regarding student commitment, including workload and deadlines.</a:t>
            </a:r>
            <a:br>
              <a:rPr lang="en-GB" sz="1900">
                <a:solidFill>
                  <a:srgbClr val="FFFFFF"/>
                </a:solidFill>
                <a:effectLst/>
                <a:latin typeface="Aptos" panose="020B0004020202020204" pitchFamily="34" charset="0"/>
              </a:rPr>
            </a:br>
            <a:r>
              <a:rPr lang="en-GB" sz="190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Any coursework or practical elements involved.</a:t>
            </a:r>
            <a:br>
              <a:rPr lang="en-GB" sz="1900">
                <a:solidFill>
                  <a:srgbClr val="FFFFFF"/>
                </a:solidFill>
                <a:effectLst/>
                <a:latin typeface="Aptos" panose="020B0004020202020204" pitchFamily="34" charset="0"/>
              </a:rPr>
            </a:br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185A3-CED5-7D4F-D324-E053EC38C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n-GB" sz="2800">
                <a:ea typeface="Calibri"/>
                <a:cs typeface="Calibri"/>
              </a:rPr>
              <a:t>There are </a:t>
            </a:r>
            <a:r>
              <a:rPr lang="en-GB" sz="2800" b="1">
                <a:ea typeface="Calibri"/>
                <a:cs typeface="Calibri"/>
              </a:rPr>
              <a:t>FOUR</a:t>
            </a:r>
            <a:r>
              <a:rPr lang="en-GB" sz="2800">
                <a:ea typeface="Calibri"/>
                <a:cs typeface="Calibri"/>
              </a:rPr>
              <a:t> exams at the end of the course, which require extended writing, some of the marks are awarded for </a:t>
            </a:r>
            <a:r>
              <a:rPr lang="en-GB" sz="2800" err="1">
                <a:ea typeface="Calibri"/>
                <a:cs typeface="Calibri"/>
              </a:rPr>
              <a:t>SPaG</a:t>
            </a:r>
            <a:r>
              <a:rPr lang="en-GB" sz="2800">
                <a:ea typeface="Calibri"/>
                <a:cs typeface="Calibri"/>
              </a:rPr>
              <a:t> (Spelling, Punctuation and Grammar)</a:t>
            </a:r>
            <a:endParaRPr lang="en-US" sz="2800"/>
          </a:p>
          <a:p>
            <a:r>
              <a:rPr lang="en-GB" sz="2800">
                <a:ea typeface="Calibri"/>
                <a:cs typeface="Calibri"/>
              </a:rPr>
              <a:t>Prep tasks will include revision that requires pupils to learn and memorise information </a:t>
            </a:r>
            <a:endParaRPr lang="en-GB" sz="2800"/>
          </a:p>
          <a:p>
            <a:r>
              <a:rPr lang="en-GB" sz="2800">
                <a:ea typeface="Calibri"/>
                <a:cs typeface="Calibri"/>
              </a:rPr>
              <a:t>There is no coursework</a:t>
            </a:r>
          </a:p>
        </p:txBody>
      </p:sp>
      <p:pic>
        <p:nvPicPr>
          <p:cNvPr id="2050" name="Picture 2" descr="Elizabeth I of England - Wikipedia">
            <a:extLst>
              <a:ext uri="{FF2B5EF4-FFF2-40B4-BE49-F238E27FC236}">
                <a16:creationId xmlns:a16="http://schemas.microsoft.com/office/drawing/2014/main" id="{35C5E2FF-200F-865A-404B-CFF0BE35D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1863972" cy="272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877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12DA4-F9F2-E128-C5E3-F487891F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pPr fontAlgn="base">
              <a:lnSpc>
                <a:spcPct val="90000"/>
              </a:lnSpc>
            </a:pPr>
            <a:br>
              <a:rPr lang="en-GB" sz="1700">
                <a:solidFill>
                  <a:srgbClr val="FFFFFF"/>
                </a:solidFill>
                <a:effectLst/>
                <a:latin typeface="Aptos" panose="020B0004020202020204" pitchFamily="34" charset="0"/>
              </a:rPr>
            </a:br>
            <a:r>
              <a:rPr lang="en-GB" sz="170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Guidance on how the course supports future academic pathways or careers.</a:t>
            </a:r>
            <a:br>
              <a:rPr lang="en-GB" sz="1700">
                <a:solidFill>
                  <a:srgbClr val="FFFFFF"/>
                </a:solidFill>
                <a:effectLst/>
                <a:latin typeface="Aptos" panose="020B0004020202020204" pitchFamily="34" charset="0"/>
              </a:rPr>
            </a:br>
            <a:endParaRPr lang="en-GB" sz="17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F2C19-1A0D-AE92-C56D-A395988C7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318197"/>
            <a:ext cx="8280919" cy="3683358"/>
          </a:xfrm>
        </p:spPr>
        <p:txBody>
          <a:bodyPr anchor="ctr">
            <a:normAutofit fontScale="85000" lnSpcReduction="20000"/>
          </a:bodyPr>
          <a:lstStyle/>
          <a:p>
            <a:r>
              <a:rPr lang="en-GB" sz="2400">
                <a:ea typeface="Calibri"/>
                <a:cs typeface="Calibri"/>
              </a:rPr>
              <a:t>History is a highly-valued and respected academic subject that opens many different routes and career paths</a:t>
            </a:r>
          </a:p>
          <a:p>
            <a:endParaRPr lang="en-GB" sz="2400">
              <a:ea typeface="Calibri"/>
              <a:cs typeface="Calibri"/>
            </a:endParaRPr>
          </a:p>
          <a:p>
            <a:r>
              <a:rPr lang="en-GB" sz="2400">
                <a:ea typeface="Calibri"/>
                <a:cs typeface="Calibri"/>
              </a:rPr>
              <a:t>History is often referred to as an ‘enabling subject’ because it helps you to demonstrate important key skills including written communication, analysis and evaluation, handling sources of information, weighing evidence </a:t>
            </a:r>
          </a:p>
          <a:p>
            <a:endParaRPr lang="en-GB" sz="2400">
              <a:ea typeface="Calibri"/>
              <a:cs typeface="Calibri"/>
            </a:endParaRPr>
          </a:p>
          <a:p>
            <a:r>
              <a:rPr lang="en-GB" sz="2400">
                <a:ea typeface="Calibri"/>
                <a:cs typeface="Calibri"/>
              </a:rPr>
              <a:t>GCSE History is a good preparation for History, Politics, Law and other subjects at A Level in Sixth Form </a:t>
            </a:r>
          </a:p>
          <a:p>
            <a:endParaRPr lang="en-GB" sz="2400">
              <a:ea typeface="Calibri"/>
              <a:cs typeface="Calibri"/>
            </a:endParaRPr>
          </a:p>
          <a:p>
            <a:r>
              <a:rPr lang="en-GB" sz="2400">
                <a:ea typeface="Calibri"/>
                <a:cs typeface="Calibri"/>
              </a:rPr>
              <a:t>Careers that History will be helpful for including: law; journalism; public relations; civil service; and, teaching. </a:t>
            </a:r>
          </a:p>
          <a:p>
            <a:endParaRPr lang="en-GB" sz="17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2474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3EACF24C8E1549B4BC214788D0AE93" ma:contentTypeVersion="6" ma:contentTypeDescription="Create a new document." ma:contentTypeScope="" ma:versionID="1ce3c1a3d9ea60af1f8d7f11036a88e7">
  <xsd:schema xmlns:xsd="http://www.w3.org/2001/XMLSchema" xmlns:xs="http://www.w3.org/2001/XMLSchema" xmlns:p="http://schemas.microsoft.com/office/2006/metadata/properties" xmlns:ns2="84d7c146-4e3a-4d78-ba7d-db8abde17365" xmlns:ns3="98c4ce00-9ba1-4bc6-8c52-aa848e04605e" targetNamespace="http://schemas.microsoft.com/office/2006/metadata/properties" ma:root="true" ma:fieldsID="88e439d6b5ef17ee15dc5c0c7ac245ea" ns2:_="" ns3:_="">
    <xsd:import namespace="84d7c146-4e3a-4d78-ba7d-db8abde17365"/>
    <xsd:import namespace="98c4ce00-9ba1-4bc6-8c52-aa848e0460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7c146-4e3a-4d78-ba7d-db8abde173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c4ce00-9ba1-4bc6-8c52-aa848e04605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C30307-D516-4BFE-83B9-F55205F96B8B}">
  <ds:schemaRefs>
    <ds:schemaRef ds:uri="84d7c146-4e3a-4d78-ba7d-db8abde17365"/>
    <ds:schemaRef ds:uri="98c4ce00-9ba1-4bc6-8c52-aa848e04605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F719761-37B6-46CD-BDC4-8A6E9E3E29C6}">
  <ds:schemaRefs>
    <ds:schemaRef ds:uri="84d7c146-4e3a-4d78-ba7d-db8abde17365"/>
    <ds:schemaRef ds:uri="98c4ce00-9ba1-4bc6-8c52-aa848e04605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3188D0C-FDDC-4DF4-A8E1-C168012920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 </vt:lpstr>
      <vt:lpstr> An overview of your subject. Course structure and content. </vt:lpstr>
      <vt:lpstr>Expectations regarding student commitment, including workload and deadlines. Any coursework or practical elements involved. </vt:lpstr>
      <vt:lpstr> Guidance on how the course supports future academic pathways or careers.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leadership?  Lesson 1</dc:title>
  <dc:creator>Mr D Browning (BRWd1)</dc:creator>
  <cp:revision>6</cp:revision>
  <cp:lastPrinted>2022-01-04T11:04:59Z</cp:lastPrinted>
  <dcterms:created xsi:type="dcterms:W3CDTF">2020-09-12T09:05:29Z</dcterms:created>
  <dcterms:modified xsi:type="dcterms:W3CDTF">2025-01-28T14:08:09Z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0x010100723EACF24C8E1549B4BC214788D0AE93</vt:lpwstr>
  </property>
</Properties>
</file>