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58" r:id="rId7"/>
    <p:sldId id="259"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D Browning (BRWd1)" initials="MDB(" lastIdx="1" clrIdx="0">
    <p:extLst>
      <p:ext uri="{19B8F6BF-5375-455C-9EA6-DF929625EA0E}">
        <p15:presenceInfo xmlns:p15="http://schemas.microsoft.com/office/powerpoint/2012/main" userId="S::brownida.staff@wymondhamcollege.org::56fc6b79-0d1d-45ba-b198-f008c2b9b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D"/>
    <a:srgbClr val="0065A4"/>
    <a:srgbClr val="309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97C9A-9399-3AF4-B6ED-1690AA66EE2A}" v="5" dt="2025-02-04T13:29:58.910"/>
    <p1510:client id="{A80CCE6A-D99D-C576-C126-774F9243AA08}" v="9" dt="2025-02-03T15:53:23.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Fuller" userId="S::j.fuller@wymcol.org::b7469380-037a-4730-b77d-f05c8455baa1" providerId="AD" clId="Web-{8233F83B-59D4-B416-C120-A97FC190F14C}"/>
    <pc:docChg chg="modSld">
      <pc:chgData name="J.Fuller" userId="S::j.fuller@wymcol.org::b7469380-037a-4730-b77d-f05c8455baa1" providerId="AD" clId="Web-{8233F83B-59D4-B416-C120-A97FC190F14C}" dt="2025-01-31T14:36:45.462" v="134" actId="1076"/>
      <pc:docMkLst>
        <pc:docMk/>
      </pc:docMkLst>
      <pc:sldChg chg="addSp modSp">
        <pc:chgData name="J.Fuller" userId="S::j.fuller@wymcol.org::b7469380-037a-4730-b77d-f05c8455baa1" providerId="AD" clId="Web-{8233F83B-59D4-B416-C120-A97FC190F14C}" dt="2025-01-31T14:36:45.462" v="134" actId="1076"/>
        <pc:sldMkLst>
          <pc:docMk/>
          <pc:sldMk cId="1441490321" sldId="257"/>
        </pc:sldMkLst>
        <pc:spChg chg="mod">
          <ac:chgData name="J.Fuller" userId="S::j.fuller@wymcol.org::b7469380-037a-4730-b77d-f05c8455baa1" providerId="AD" clId="Web-{8233F83B-59D4-B416-C120-A97FC190F14C}" dt="2025-01-31T14:33:43.192" v="15" actId="20577"/>
          <ac:spMkLst>
            <pc:docMk/>
            <pc:sldMk cId="1441490321" sldId="257"/>
            <ac:spMk id="2" creationId="{623B00C5-0152-287A-C6FD-F8C5CC99AE29}"/>
          </ac:spMkLst>
        </pc:spChg>
        <pc:spChg chg="mod">
          <ac:chgData name="J.Fuller" userId="S::j.fuller@wymcol.org::b7469380-037a-4730-b77d-f05c8455baa1" providerId="AD" clId="Web-{8233F83B-59D4-B416-C120-A97FC190F14C}" dt="2025-01-31T14:36:45.462" v="134" actId="1076"/>
          <ac:spMkLst>
            <pc:docMk/>
            <pc:sldMk cId="1441490321" sldId="257"/>
            <ac:spMk id="5" creationId="{223B6BD1-C8B2-DC75-5C5A-862444A85D07}"/>
          </ac:spMkLst>
        </pc:spChg>
      </pc:sldChg>
      <pc:sldChg chg="modSp">
        <pc:chgData name="J.Fuller" userId="S::j.fuller@wymcol.org::b7469380-037a-4730-b77d-f05c8455baa1" providerId="AD" clId="Web-{8233F83B-59D4-B416-C120-A97FC190F14C}" dt="2025-01-31T14:34:08.192" v="23" actId="20577"/>
        <pc:sldMkLst>
          <pc:docMk/>
          <pc:sldMk cId="1467877557" sldId="258"/>
        </pc:sldMkLst>
        <pc:spChg chg="mod">
          <ac:chgData name="J.Fuller" userId="S::j.fuller@wymcol.org::b7469380-037a-4730-b77d-f05c8455baa1" providerId="AD" clId="Web-{8233F83B-59D4-B416-C120-A97FC190F14C}" dt="2025-01-31T14:34:08.192" v="23" actId="20577"/>
          <ac:spMkLst>
            <pc:docMk/>
            <pc:sldMk cId="1467877557" sldId="258"/>
            <ac:spMk id="2" creationId="{46BD9FED-E440-E3CF-C47C-C03CCD84E8F7}"/>
          </ac:spMkLst>
        </pc:spChg>
      </pc:sldChg>
    </pc:docChg>
  </pc:docChgLst>
  <pc:docChgLst>
    <pc:chgData name="J.Fuller" userId="S::j.fuller@wymcol.org::b7469380-037a-4730-b77d-f05c8455baa1" providerId="AD" clId="Web-{3A09FBE1-669E-D5F7-97D4-742AA7C7B0EC}"/>
    <pc:docChg chg="modSld">
      <pc:chgData name="J.Fuller" userId="S::j.fuller@wymcol.org::b7469380-037a-4730-b77d-f05c8455baa1" providerId="AD" clId="Web-{3A09FBE1-669E-D5F7-97D4-742AA7C7B0EC}" dt="2025-02-01T10:52:45.184" v="939" actId="1076"/>
      <pc:docMkLst>
        <pc:docMk/>
      </pc:docMkLst>
      <pc:sldChg chg="modSp">
        <pc:chgData name="J.Fuller" userId="S::j.fuller@wymcol.org::b7469380-037a-4730-b77d-f05c8455baa1" providerId="AD" clId="Web-{3A09FBE1-669E-D5F7-97D4-742AA7C7B0EC}" dt="2025-02-01T10:52:45.184" v="939" actId="1076"/>
        <pc:sldMkLst>
          <pc:docMk/>
          <pc:sldMk cId="1441490321" sldId="257"/>
        </pc:sldMkLst>
        <pc:spChg chg="mod">
          <ac:chgData name="J.Fuller" userId="S::j.fuller@wymcol.org::b7469380-037a-4730-b77d-f05c8455baa1" providerId="AD" clId="Web-{3A09FBE1-669E-D5F7-97D4-742AA7C7B0EC}" dt="2025-02-01T10:52:45.184" v="939" actId="1076"/>
          <ac:spMkLst>
            <pc:docMk/>
            <pc:sldMk cId="1441490321" sldId="257"/>
            <ac:spMk id="2" creationId="{623B00C5-0152-287A-C6FD-F8C5CC99AE29}"/>
          </ac:spMkLst>
        </pc:spChg>
      </pc:sldChg>
      <pc:sldChg chg="addSp delSp modSp">
        <pc:chgData name="J.Fuller" userId="S::j.fuller@wymcol.org::b7469380-037a-4730-b77d-f05c8455baa1" providerId="AD" clId="Web-{3A09FBE1-669E-D5F7-97D4-742AA7C7B0EC}" dt="2025-02-01T10:52:26.262" v="938" actId="1076"/>
        <pc:sldMkLst>
          <pc:docMk/>
          <pc:sldMk cId="1467877557" sldId="258"/>
        </pc:sldMkLst>
        <pc:spChg chg="mod">
          <ac:chgData name="J.Fuller" userId="S::j.fuller@wymcol.org::b7469380-037a-4730-b77d-f05c8455baa1" providerId="AD" clId="Web-{3A09FBE1-669E-D5F7-97D4-742AA7C7B0EC}" dt="2025-02-01T10:45:45.482" v="914" actId="1076"/>
          <ac:spMkLst>
            <pc:docMk/>
            <pc:sldMk cId="1467877557" sldId="258"/>
            <ac:spMk id="2" creationId="{46BD9FED-E440-E3CF-C47C-C03CCD84E8F7}"/>
          </ac:spMkLst>
        </pc:spChg>
        <pc:spChg chg="mod">
          <ac:chgData name="J.Fuller" userId="S::j.fuller@wymcol.org::b7469380-037a-4730-b77d-f05c8455baa1" providerId="AD" clId="Web-{3A09FBE1-669E-D5F7-97D4-742AA7C7B0EC}" dt="2025-02-01T10:22:47.430" v="281" actId="20577"/>
          <ac:spMkLst>
            <pc:docMk/>
            <pc:sldMk cId="1467877557" sldId="258"/>
            <ac:spMk id="6" creationId="{7F32BB7D-CCF4-429B-88A0-6AB942461BBE}"/>
          </ac:spMkLst>
        </pc:spChg>
        <pc:picChg chg="add mod">
          <ac:chgData name="J.Fuller" userId="S::j.fuller@wymcol.org::b7469380-037a-4730-b77d-f05c8455baa1" providerId="AD" clId="Web-{3A09FBE1-669E-D5F7-97D4-742AA7C7B0EC}" dt="2025-02-01T10:52:13.574" v="935" actId="1076"/>
          <ac:picMkLst>
            <pc:docMk/>
            <pc:sldMk cId="1467877557" sldId="258"/>
            <ac:picMk id="4" creationId="{944FF922-4897-209E-15B1-B2E78CEBAD01}"/>
          </ac:picMkLst>
        </pc:picChg>
        <pc:picChg chg="add mod">
          <ac:chgData name="J.Fuller" userId="S::j.fuller@wymcol.org::b7469380-037a-4730-b77d-f05c8455baa1" providerId="AD" clId="Web-{3A09FBE1-669E-D5F7-97D4-742AA7C7B0EC}" dt="2025-02-01T10:52:26.262" v="938" actId="1076"/>
          <ac:picMkLst>
            <pc:docMk/>
            <pc:sldMk cId="1467877557" sldId="258"/>
            <ac:picMk id="5" creationId="{B62143D0-DD42-8475-F0DC-35633DF932A7}"/>
          </ac:picMkLst>
        </pc:picChg>
        <pc:picChg chg="mod">
          <ac:chgData name="J.Fuller" userId="S::j.fuller@wymcol.org::b7469380-037a-4730-b77d-f05c8455baa1" providerId="AD" clId="Web-{3A09FBE1-669E-D5F7-97D4-742AA7C7B0EC}" dt="2025-02-01T10:45:49.670" v="915" actId="1076"/>
          <ac:picMkLst>
            <pc:docMk/>
            <pc:sldMk cId="1467877557" sldId="258"/>
            <ac:picMk id="11" creationId="{608247D6-30AA-AEBD-F165-359C7666850B}"/>
          </ac:picMkLst>
        </pc:picChg>
      </pc:sldChg>
      <pc:sldChg chg="addSp modSp">
        <pc:chgData name="J.Fuller" userId="S::j.fuller@wymcol.org::b7469380-037a-4730-b77d-f05c8455baa1" providerId="AD" clId="Web-{3A09FBE1-669E-D5F7-97D4-742AA7C7B0EC}" dt="2025-02-01T10:45:33.451" v="909" actId="20577"/>
        <pc:sldMkLst>
          <pc:docMk/>
          <pc:sldMk cId="4072474209" sldId="259"/>
        </pc:sldMkLst>
        <pc:spChg chg="mod">
          <ac:chgData name="J.Fuller" userId="S::j.fuller@wymcol.org::b7469380-037a-4730-b77d-f05c8455baa1" providerId="AD" clId="Web-{3A09FBE1-669E-D5F7-97D4-742AA7C7B0EC}" dt="2025-02-01T10:45:33.451" v="909" actId="20577"/>
          <ac:spMkLst>
            <pc:docMk/>
            <pc:sldMk cId="4072474209" sldId="259"/>
            <ac:spMk id="2" creationId="{C7012DA4-F9F2-E128-C5E3-F487891FF0FD}"/>
          </ac:spMkLst>
        </pc:spChg>
        <pc:spChg chg="mod">
          <ac:chgData name="J.Fuller" userId="S::j.fuller@wymcol.org::b7469380-037a-4730-b77d-f05c8455baa1" providerId="AD" clId="Web-{3A09FBE1-669E-D5F7-97D4-742AA7C7B0EC}" dt="2025-02-01T10:44:19.229" v="894" actId="20577"/>
          <ac:spMkLst>
            <pc:docMk/>
            <pc:sldMk cId="4072474209" sldId="259"/>
            <ac:spMk id="3" creationId="{A48F2C19-1A0D-AE92-C56D-A395988C7501}"/>
          </ac:spMkLst>
        </pc:spChg>
        <pc:spChg chg="add mod">
          <ac:chgData name="J.Fuller" userId="S::j.fuller@wymcol.org::b7469380-037a-4730-b77d-f05c8455baa1" providerId="AD" clId="Web-{3A09FBE1-669E-D5F7-97D4-742AA7C7B0EC}" dt="2025-02-01T10:45:10.700" v="900" actId="20577"/>
          <ac:spMkLst>
            <pc:docMk/>
            <pc:sldMk cId="4072474209" sldId="259"/>
            <ac:spMk id="5" creationId="{ADD1A5BA-B4CA-E1A6-B8FC-E1CD26FDCDD2}"/>
          </ac:spMkLst>
        </pc:spChg>
        <pc:picChg chg="add mod">
          <ac:chgData name="J.Fuller" userId="S::j.fuller@wymcol.org::b7469380-037a-4730-b77d-f05c8455baa1" providerId="AD" clId="Web-{3A09FBE1-669E-D5F7-97D4-742AA7C7B0EC}" dt="2025-02-01T10:43:07.696" v="861" actId="14100"/>
          <ac:picMkLst>
            <pc:docMk/>
            <pc:sldMk cId="4072474209" sldId="259"/>
            <ac:picMk id="4" creationId="{B6F0A916-FFD2-5424-BC77-CB613D937FA8}"/>
          </ac:picMkLst>
        </pc:picChg>
      </pc:sldChg>
    </pc:docChg>
  </pc:docChgLst>
  <pc:docChgLst>
    <pc:chgData name="J.Fuller" userId="S::j.fuller@wymcol.org::b7469380-037a-4730-b77d-f05c8455baa1" providerId="AD" clId="Web-{BD9A1D0E-2A57-D667-7417-353B7B29E5F9}"/>
    <pc:docChg chg="modSld">
      <pc:chgData name="J.Fuller" userId="S::j.fuller@wymcol.org::b7469380-037a-4730-b77d-f05c8455baa1" providerId="AD" clId="Web-{BD9A1D0E-2A57-D667-7417-353B7B29E5F9}" dt="2025-01-31T14:42:10.392" v="75" actId="14100"/>
      <pc:docMkLst>
        <pc:docMk/>
      </pc:docMkLst>
      <pc:sldChg chg="addSp delSp modSp">
        <pc:chgData name="J.Fuller" userId="S::j.fuller@wymcol.org::b7469380-037a-4730-b77d-f05c8455baa1" providerId="AD" clId="Web-{BD9A1D0E-2A57-D667-7417-353B7B29E5F9}" dt="2025-01-31T14:31:49.573" v="22" actId="1076"/>
        <pc:sldMkLst>
          <pc:docMk/>
          <pc:sldMk cId="2690224793" sldId="256"/>
        </pc:sldMkLst>
        <pc:spChg chg="mod">
          <ac:chgData name="J.Fuller" userId="S::j.fuller@wymcol.org::b7469380-037a-4730-b77d-f05c8455baa1" providerId="AD" clId="Web-{BD9A1D0E-2A57-D667-7417-353B7B29E5F9}" dt="2025-01-31T14:31:47.588" v="21" actId="1076"/>
          <ac:spMkLst>
            <pc:docMk/>
            <pc:sldMk cId="2690224793" sldId="256"/>
            <ac:spMk id="6" creationId="{7481E46B-C5F4-49C6-9328-6B4A770B4E76}"/>
          </ac:spMkLst>
        </pc:spChg>
        <pc:picChg chg="add mod modCrop">
          <ac:chgData name="J.Fuller" userId="S::j.fuller@wymcol.org::b7469380-037a-4730-b77d-f05c8455baa1" providerId="AD" clId="Web-{BD9A1D0E-2A57-D667-7417-353B7B29E5F9}" dt="2025-01-31T14:31:49.573" v="22" actId="1076"/>
          <ac:picMkLst>
            <pc:docMk/>
            <pc:sldMk cId="2690224793" sldId="256"/>
            <ac:picMk id="4" creationId="{74871A94-2F53-D421-44E4-CFB68C82F031}"/>
          </ac:picMkLst>
        </pc:picChg>
      </pc:sldChg>
      <pc:sldChg chg="modSp">
        <pc:chgData name="J.Fuller" userId="S::j.fuller@wymcol.org::b7469380-037a-4730-b77d-f05c8455baa1" providerId="AD" clId="Web-{BD9A1D0E-2A57-D667-7417-353B7B29E5F9}" dt="2025-01-31T14:42:10.392" v="75" actId="14100"/>
        <pc:sldMkLst>
          <pc:docMk/>
          <pc:sldMk cId="1441490321" sldId="257"/>
        </pc:sldMkLst>
        <pc:spChg chg="mod">
          <ac:chgData name="J.Fuller" userId="S::j.fuller@wymcol.org::b7469380-037a-4730-b77d-f05c8455baa1" providerId="AD" clId="Web-{BD9A1D0E-2A57-D667-7417-353B7B29E5F9}" dt="2025-01-31T14:42:10.392" v="75" actId="14100"/>
          <ac:spMkLst>
            <pc:docMk/>
            <pc:sldMk cId="1441490321" sldId="257"/>
            <ac:spMk id="5" creationId="{223B6BD1-C8B2-DC75-5C5A-862444A85D07}"/>
          </ac:spMkLst>
        </pc:spChg>
      </pc:sldChg>
    </pc:docChg>
  </pc:docChgLst>
  <pc:docChgLst>
    <pc:chgData name="J.Fuller" userId="S::j.fuller@wymcol.org::b7469380-037a-4730-b77d-f05c8455baa1" providerId="AD" clId="Web-{A80CCE6A-D99D-C576-C126-774F9243AA08}"/>
    <pc:docChg chg="modSld">
      <pc:chgData name="J.Fuller" userId="S::j.fuller@wymcol.org::b7469380-037a-4730-b77d-f05c8455baa1" providerId="AD" clId="Web-{A80CCE6A-D99D-C576-C126-774F9243AA08}" dt="2025-02-03T15:53:23.193" v="7" actId="1076"/>
      <pc:docMkLst>
        <pc:docMk/>
      </pc:docMkLst>
      <pc:sldChg chg="addSp delSp modSp">
        <pc:chgData name="J.Fuller" userId="S::j.fuller@wymcol.org::b7469380-037a-4730-b77d-f05c8455baa1" providerId="AD" clId="Web-{A80CCE6A-D99D-C576-C126-774F9243AA08}" dt="2025-02-03T15:53:23.193" v="7" actId="1076"/>
        <pc:sldMkLst>
          <pc:docMk/>
          <pc:sldMk cId="1441490321" sldId="257"/>
        </pc:sldMkLst>
        <pc:picChg chg="add mod">
          <ac:chgData name="J.Fuller" userId="S::j.fuller@wymcol.org::b7469380-037a-4730-b77d-f05c8455baa1" providerId="AD" clId="Web-{A80CCE6A-D99D-C576-C126-774F9243AA08}" dt="2025-02-03T15:53:23.193" v="7" actId="1076"/>
          <ac:picMkLst>
            <pc:docMk/>
            <pc:sldMk cId="1441490321" sldId="257"/>
            <ac:picMk id="4" creationId="{FEB847FE-53DC-4E5B-72C0-529961A34E93}"/>
          </ac:picMkLst>
        </pc:picChg>
        <pc:picChg chg="del">
          <ac:chgData name="J.Fuller" userId="S::j.fuller@wymcol.org::b7469380-037a-4730-b77d-f05c8455baa1" providerId="AD" clId="Web-{A80CCE6A-D99D-C576-C126-774F9243AA08}" dt="2025-02-03T15:53:02.568" v="1"/>
          <ac:picMkLst>
            <pc:docMk/>
            <pc:sldMk cId="1441490321" sldId="257"/>
            <ac:picMk id="9" creationId="{681B1DA9-1AFF-39A3-11A6-E1419F60C4BA}"/>
          </ac:picMkLst>
        </pc:picChg>
      </pc:sldChg>
    </pc:docChg>
  </pc:docChgLst>
  <pc:docChgLst>
    <pc:chgData name="J.Fuller" userId="S::j.fuller@wymcol.org::b7469380-037a-4730-b77d-f05c8455baa1" providerId="AD" clId="Web-{B6487615-92CF-4DD6-2EEF-9870D9425261}"/>
    <pc:docChg chg="addSld delSld modSld">
      <pc:chgData name="J.Fuller" userId="S::j.fuller@wymcol.org::b7469380-037a-4730-b77d-f05c8455baa1" providerId="AD" clId="Web-{B6487615-92CF-4DD6-2EEF-9870D9425261}" dt="2025-01-31T15:21:34.597" v="366"/>
      <pc:docMkLst>
        <pc:docMk/>
      </pc:docMkLst>
      <pc:sldChg chg="modSp">
        <pc:chgData name="J.Fuller" userId="S::j.fuller@wymcol.org::b7469380-037a-4730-b77d-f05c8455baa1" providerId="AD" clId="Web-{B6487615-92CF-4DD6-2EEF-9870D9425261}" dt="2025-01-31T14:29:25.989" v="25" actId="1076"/>
        <pc:sldMkLst>
          <pc:docMk/>
          <pc:sldMk cId="2690224793" sldId="256"/>
        </pc:sldMkLst>
        <pc:spChg chg="mod">
          <ac:chgData name="J.Fuller" userId="S::j.fuller@wymcol.org::b7469380-037a-4730-b77d-f05c8455baa1" providerId="AD" clId="Web-{B6487615-92CF-4DD6-2EEF-9870D9425261}" dt="2025-01-31T14:29:25.989" v="25" actId="1076"/>
          <ac:spMkLst>
            <pc:docMk/>
            <pc:sldMk cId="2690224793" sldId="256"/>
            <ac:spMk id="6" creationId="{7481E46B-C5F4-49C6-9328-6B4A770B4E76}"/>
          </ac:spMkLst>
        </pc:spChg>
      </pc:sldChg>
      <pc:sldChg chg="addSp delSp modSp">
        <pc:chgData name="J.Fuller" userId="S::j.fuller@wymcol.org::b7469380-037a-4730-b77d-f05c8455baa1" providerId="AD" clId="Web-{B6487615-92CF-4DD6-2EEF-9870D9425261}" dt="2025-01-31T15:21:31.941" v="365" actId="1076"/>
        <pc:sldMkLst>
          <pc:docMk/>
          <pc:sldMk cId="1441490321" sldId="257"/>
        </pc:sldMkLst>
        <pc:spChg chg="mod">
          <ac:chgData name="J.Fuller" userId="S::j.fuller@wymcol.org::b7469380-037a-4730-b77d-f05c8455baa1" providerId="AD" clId="Web-{B6487615-92CF-4DD6-2EEF-9870D9425261}" dt="2025-01-31T15:11:10.487" v="338" actId="14100"/>
          <ac:spMkLst>
            <pc:docMk/>
            <pc:sldMk cId="1441490321" sldId="257"/>
            <ac:spMk id="5" creationId="{223B6BD1-C8B2-DC75-5C5A-862444A85D07}"/>
          </ac:spMkLst>
        </pc:spChg>
        <pc:spChg chg="add mod">
          <ac:chgData name="J.Fuller" userId="S::j.fuller@wymcol.org::b7469380-037a-4730-b77d-f05c8455baa1" providerId="AD" clId="Web-{B6487615-92CF-4DD6-2EEF-9870D9425261}" dt="2025-01-31T15:11:31.283" v="346" actId="20577"/>
          <ac:spMkLst>
            <pc:docMk/>
            <pc:sldMk cId="1441490321" sldId="257"/>
            <ac:spMk id="7" creationId="{2FE8070A-CC55-172A-191B-53866A39CD82}"/>
          </ac:spMkLst>
        </pc:spChg>
        <pc:picChg chg="add mod">
          <ac:chgData name="J.Fuller" userId="S::j.fuller@wymcol.org::b7469380-037a-4730-b77d-f05c8455baa1" providerId="AD" clId="Web-{B6487615-92CF-4DD6-2EEF-9870D9425261}" dt="2025-01-31T15:21:31.941" v="365" actId="1076"/>
          <ac:picMkLst>
            <pc:docMk/>
            <pc:sldMk cId="1441490321" sldId="257"/>
            <ac:picMk id="13" creationId="{91B0C5A9-2D32-4040-DC2B-CA22B04E76C9}"/>
          </ac:picMkLst>
        </pc:picChg>
      </pc:sldChg>
      <pc:sldChg chg="addSp delSp modSp">
        <pc:chgData name="J.Fuller" userId="S::j.fuller@wymcol.org::b7469380-037a-4730-b77d-f05c8455baa1" providerId="AD" clId="Web-{B6487615-92CF-4DD6-2EEF-9870D9425261}" dt="2025-01-31T15:18:31.951" v="353" actId="1076"/>
        <pc:sldMkLst>
          <pc:docMk/>
          <pc:sldMk cId="1467877557" sldId="258"/>
        </pc:sldMkLst>
        <pc:spChg chg="mod">
          <ac:chgData name="J.Fuller" userId="S::j.fuller@wymcol.org::b7469380-037a-4730-b77d-f05c8455baa1" providerId="AD" clId="Web-{B6487615-92CF-4DD6-2EEF-9870D9425261}" dt="2025-01-31T15:18:29.687" v="352" actId="1076"/>
          <ac:spMkLst>
            <pc:docMk/>
            <pc:sldMk cId="1467877557" sldId="258"/>
            <ac:spMk id="2" creationId="{46BD9FED-E440-E3CF-C47C-C03CCD84E8F7}"/>
          </ac:spMkLst>
        </pc:spChg>
        <pc:spChg chg="add mod">
          <ac:chgData name="J.Fuller" userId="S::j.fuller@wymcol.org::b7469380-037a-4730-b77d-f05c8455baa1" providerId="AD" clId="Web-{B6487615-92CF-4DD6-2EEF-9870D9425261}" dt="2025-01-31T15:18:15.232" v="350" actId="14100"/>
          <ac:spMkLst>
            <pc:docMk/>
            <pc:sldMk cId="1467877557" sldId="258"/>
            <ac:spMk id="6" creationId="{7F32BB7D-CCF4-429B-88A0-6AB942461BBE}"/>
          </ac:spMkLst>
        </pc:spChg>
        <pc:picChg chg="add mod">
          <ac:chgData name="J.Fuller" userId="S::j.fuller@wymcol.org::b7469380-037a-4730-b77d-f05c8455baa1" providerId="AD" clId="Web-{B6487615-92CF-4DD6-2EEF-9870D9425261}" dt="2025-01-31T15:18:31.951" v="353" actId="1076"/>
          <ac:picMkLst>
            <pc:docMk/>
            <pc:sldMk cId="1467877557" sldId="258"/>
            <ac:picMk id="11" creationId="{608247D6-30AA-AEBD-F165-359C7666850B}"/>
          </ac:picMkLst>
        </pc:picChg>
      </pc:sldChg>
      <pc:sldChg chg="add del">
        <pc:chgData name="J.Fuller" userId="S::j.fuller@wymcol.org::b7469380-037a-4730-b77d-f05c8455baa1" providerId="AD" clId="Web-{B6487615-92CF-4DD6-2EEF-9870D9425261}" dt="2025-01-31T15:21:34.597" v="366"/>
        <pc:sldMkLst>
          <pc:docMk/>
          <pc:sldMk cId="3514785646" sldId="273"/>
        </pc:sldMkLst>
      </pc:sldChg>
    </pc:docChg>
  </pc:docChgLst>
  <pc:docChgLst>
    <pc:chgData name="J.Fuller" userId="S::j.fuller@wymcol.org::b7469380-037a-4730-b77d-f05c8455baa1" providerId="AD" clId="Web-{50397C9A-9399-3AF4-B6ED-1690AA66EE2A}"/>
    <pc:docChg chg="modSld">
      <pc:chgData name="J.Fuller" userId="S::j.fuller@wymcol.org::b7469380-037a-4730-b77d-f05c8455baa1" providerId="AD" clId="Web-{50397C9A-9399-3AF4-B6ED-1690AA66EE2A}" dt="2025-02-04T13:29:58.473" v="3" actId="20577"/>
      <pc:docMkLst>
        <pc:docMk/>
      </pc:docMkLst>
      <pc:sldChg chg="modSp">
        <pc:chgData name="J.Fuller" userId="S::j.fuller@wymcol.org::b7469380-037a-4730-b77d-f05c8455baa1" providerId="AD" clId="Web-{50397C9A-9399-3AF4-B6ED-1690AA66EE2A}" dt="2025-02-04T13:29:58.473" v="3" actId="20577"/>
        <pc:sldMkLst>
          <pc:docMk/>
          <pc:sldMk cId="2690224793" sldId="256"/>
        </pc:sldMkLst>
        <pc:spChg chg="mod">
          <ac:chgData name="J.Fuller" userId="S::j.fuller@wymcol.org::b7469380-037a-4730-b77d-f05c8455baa1" providerId="AD" clId="Web-{50397C9A-9399-3AF4-B6ED-1690AA66EE2A}" dt="2025-02-04T13:29:58.473" v="3" actId="20577"/>
          <ac:spMkLst>
            <pc:docMk/>
            <pc:sldMk cId="2690224793" sldId="256"/>
            <ac:spMk id="6" creationId="{7481E46B-C5F4-49C6-9328-6B4A770B4E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FC6AE5-30C8-4261-B671-80EFF5FB83C4}" type="datetimeFigureOut">
              <a:rPr lang="en-GB" smtClean="0"/>
              <a:t>04/02/2025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61842998-A89D-4D66-9F5C-2B278904357E}" type="slidenum">
              <a:rPr lang="en-GB" smtClean="0"/>
              <a:t>‹#›</a:t>
            </a:fld>
            <a:endParaRPr lang="en-GB"/>
          </a:p>
        </p:txBody>
      </p:sp>
    </p:spTree>
    <p:extLst>
      <p:ext uri="{BB962C8B-B14F-4D97-AF65-F5344CB8AC3E}">
        <p14:creationId xmlns:p14="http://schemas.microsoft.com/office/powerpoint/2010/main" val="415240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405011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372798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33619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288A22-F256-4252-8617-C5719A339BB9}"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117826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288A22-F256-4252-8617-C5719A339BB9}" type="datetimeFigureOut">
              <a:rPr lang="en-GB" smtClean="0"/>
              <a:t>04/02/2025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398300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288A22-F256-4252-8617-C5719A339BB9}"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98106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288A22-F256-4252-8617-C5719A339BB9}" type="datetimeFigureOut">
              <a:rPr lang="en-GB" smtClean="0"/>
              <a:t>04/02/2025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66157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288A22-F256-4252-8617-C5719A339BB9}" type="datetimeFigureOut">
              <a:rPr lang="en-GB" smtClean="0"/>
              <a:t>04/02/2025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216017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88A22-F256-4252-8617-C5719A339BB9}" type="datetimeFigureOut">
              <a:rPr lang="en-GB" smtClean="0"/>
              <a:t>04/02/2025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29108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88A22-F256-4252-8617-C5719A339BB9}"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10074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88A22-F256-4252-8617-C5719A339BB9}" type="datetimeFigureOut">
              <a:rPr lang="en-GB" smtClean="0"/>
              <a:t>04/02/2025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7C418-B940-4C93-8B80-C7C8CD81045E}" type="slidenum">
              <a:rPr lang="en-GB" smtClean="0"/>
              <a:t>‹#›</a:t>
            </a:fld>
            <a:endParaRPr lang="en-GB"/>
          </a:p>
        </p:txBody>
      </p:sp>
    </p:spTree>
    <p:extLst>
      <p:ext uri="{BB962C8B-B14F-4D97-AF65-F5344CB8AC3E}">
        <p14:creationId xmlns:p14="http://schemas.microsoft.com/office/powerpoint/2010/main" val="9036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55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88A22-F256-4252-8617-C5719A339BB9}" type="datetimeFigureOut">
              <a:rPr lang="en-GB" smtClean="0"/>
              <a:t>04/02/2025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7C418-B940-4C93-8B80-C7C8CD81045E}" type="slidenum">
              <a:rPr lang="en-GB" smtClean="0"/>
              <a:t>‹#›</a:t>
            </a:fld>
            <a:endParaRPr lang="en-GB"/>
          </a:p>
        </p:txBody>
      </p:sp>
    </p:spTree>
    <p:extLst>
      <p:ext uri="{BB962C8B-B14F-4D97-AF65-F5344CB8AC3E}">
        <p14:creationId xmlns:p14="http://schemas.microsoft.com/office/powerpoint/2010/main" val="108544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groups/c5qrjvvnmqet"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uk.indeed.com/career-advice/finding-a-job/food-industry-careers#:~:text=List%20of%20food%20industry%20careers%20to%20consider%201,...%208%208.%20Flavour%20chemist%20...%20More%20ite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260648"/>
            <a:ext cx="9144000" cy="0"/>
          </a:xfrm>
          <a:prstGeom prst="line">
            <a:avLst/>
          </a:prstGeom>
          <a:ln w="38100">
            <a:solidFill>
              <a:srgbClr val="00396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597352"/>
            <a:ext cx="9144000" cy="0"/>
          </a:xfrm>
          <a:prstGeom prst="line">
            <a:avLst/>
          </a:prstGeom>
          <a:ln w="38100">
            <a:solidFill>
              <a:srgbClr val="00396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218" y="404664"/>
            <a:ext cx="2729511" cy="864096"/>
          </a:xfrm>
          <a:prstGeom prst="rect">
            <a:avLst/>
          </a:prstGeom>
        </p:spPr>
      </p:pic>
      <p:sp>
        <p:nvSpPr>
          <p:cNvPr id="12" name="Title 1"/>
          <p:cNvSpPr>
            <a:spLocks noGrp="1"/>
          </p:cNvSpPr>
          <p:nvPr>
            <p:ph type="ctrTitle"/>
          </p:nvPr>
        </p:nvSpPr>
        <p:spPr>
          <a:xfrm>
            <a:off x="756692" y="682067"/>
            <a:ext cx="7630616" cy="1656177"/>
          </a:xfrm>
          <a:ln>
            <a:noFill/>
          </a:ln>
        </p:spPr>
        <p:txBody>
          <a:bodyPr>
            <a:normAutofit/>
          </a:bodyPr>
          <a:lstStyle/>
          <a:p>
            <a:pPr eaLnBrk="1" hangingPunct="1"/>
            <a:br>
              <a:rPr lang="en-GB" sz="3200" b="1">
                <a:solidFill>
                  <a:srgbClr val="002060"/>
                </a:solidFill>
                <a:latin typeface="Arial" panose="020B0604020202020204" pitchFamily="34" charset="0"/>
                <a:cs typeface="Arial" panose="020B0604020202020204" pitchFamily="34" charset="0"/>
              </a:rPr>
            </a:br>
            <a:endParaRPr lang="en-GB" sz="3200" b="1">
              <a:solidFill>
                <a:srgbClr val="00206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81E46B-C5F4-49C6-9328-6B4A770B4E76}"/>
              </a:ext>
            </a:extLst>
          </p:cNvPr>
          <p:cNvSpPr txBox="1">
            <a:spLocks/>
          </p:cNvSpPr>
          <p:nvPr/>
        </p:nvSpPr>
        <p:spPr>
          <a:xfrm>
            <a:off x="536469" y="839974"/>
            <a:ext cx="7772400" cy="4896544"/>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dirty="0">
                <a:solidFill>
                  <a:srgbClr val="002060"/>
                </a:solidFill>
                <a:latin typeface="+mn-lt"/>
                <a:cs typeface="Arial"/>
              </a:rPr>
              <a:t>Wymondham </a:t>
            </a:r>
          </a:p>
          <a:p>
            <a:r>
              <a:rPr lang="en-GB" sz="6600" dirty="0">
                <a:solidFill>
                  <a:srgbClr val="002060"/>
                </a:solidFill>
                <a:latin typeface="+mn-lt"/>
                <a:cs typeface="Arial"/>
              </a:rPr>
              <a:t>College</a:t>
            </a:r>
            <a:br>
              <a:rPr lang="en-GB" sz="8000" dirty="0">
                <a:latin typeface="+mn-lt"/>
                <a:cs typeface="Arial" panose="020B0604020202020204" pitchFamily="34" charset="0"/>
              </a:rPr>
            </a:br>
            <a:br>
              <a:rPr lang="en-GB" sz="3600" dirty="0">
                <a:latin typeface="+mn-lt"/>
                <a:cs typeface="Arial" panose="020B0604020202020204" pitchFamily="34" charset="0"/>
              </a:rPr>
            </a:br>
            <a:r>
              <a:rPr lang="en-GB" sz="3200" b="1" dirty="0">
                <a:solidFill>
                  <a:srgbClr val="002060"/>
                </a:solidFill>
                <a:latin typeface="+mn-lt"/>
                <a:cs typeface="Arial"/>
              </a:rPr>
              <a:t>Options Subject: </a:t>
            </a:r>
          </a:p>
          <a:p>
            <a:r>
              <a:rPr lang="en-GB" sz="3200" b="1" dirty="0">
                <a:solidFill>
                  <a:srgbClr val="002060"/>
                </a:solidFill>
                <a:latin typeface="+mn-lt"/>
                <a:cs typeface="Arial"/>
              </a:rPr>
              <a:t>Food Preparation and Nutrition</a:t>
            </a:r>
            <a:endParaRPr lang="en-GB" sz="3200" b="1" dirty="0">
              <a:solidFill>
                <a:srgbClr val="002060"/>
              </a:solidFill>
              <a:latin typeface="+mn-lt"/>
              <a:ea typeface="Calibri"/>
              <a:cs typeface="Arial"/>
            </a:endParaRPr>
          </a:p>
          <a:p>
            <a:endParaRPr lang="en-GB" sz="3200" b="1" dirty="0">
              <a:solidFill>
                <a:srgbClr val="002060"/>
              </a:solidFill>
              <a:latin typeface="+mn-lt"/>
              <a:ea typeface="Calibri"/>
              <a:cs typeface="Arial"/>
            </a:endParaRPr>
          </a:p>
        </p:txBody>
      </p:sp>
      <p:pic>
        <p:nvPicPr>
          <p:cNvPr id="4" name="Picture 3" descr="De Aston School - Practice Papers">
            <a:extLst>
              <a:ext uri="{FF2B5EF4-FFF2-40B4-BE49-F238E27FC236}">
                <a16:creationId xmlns:a16="http://schemas.microsoft.com/office/drawing/2014/main" id="{74871A94-2F53-D421-44E4-CFB68C82F031}"/>
              </a:ext>
            </a:extLst>
          </p:cNvPr>
          <p:cNvPicPr>
            <a:picLocks noChangeAspect="1"/>
          </p:cNvPicPr>
          <p:nvPr/>
        </p:nvPicPr>
        <p:blipFill>
          <a:blip r:embed="rId3"/>
          <a:srcRect t="22959" r="3608" b="18022"/>
          <a:stretch/>
        </p:blipFill>
        <p:spPr>
          <a:xfrm>
            <a:off x="3535169" y="5012939"/>
            <a:ext cx="1783781" cy="1103141"/>
          </a:xfrm>
          <a:prstGeom prst="rect">
            <a:avLst/>
          </a:prstGeom>
        </p:spPr>
      </p:pic>
    </p:spTree>
    <p:extLst>
      <p:ext uri="{BB962C8B-B14F-4D97-AF65-F5344CB8AC3E}">
        <p14:creationId xmlns:p14="http://schemas.microsoft.com/office/powerpoint/2010/main" val="269022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B00C5-0152-287A-C6FD-F8C5CC99AE29}"/>
              </a:ext>
            </a:extLst>
          </p:cNvPr>
          <p:cNvSpPr>
            <a:spLocks noGrp="1"/>
          </p:cNvSpPr>
          <p:nvPr>
            <p:ph type="title"/>
          </p:nvPr>
        </p:nvSpPr>
        <p:spPr>
          <a:xfrm>
            <a:off x="412387" y="-12523"/>
            <a:ext cx="2401025" cy="3387497"/>
          </a:xfrm>
        </p:spPr>
        <p:txBody>
          <a:bodyPr anchor="b">
            <a:normAutofit/>
          </a:bodyPr>
          <a:lstStyle/>
          <a:p>
            <a:pPr algn="r" fontAlgn="base">
              <a:lnSpc>
                <a:spcPct val="90000"/>
              </a:lnSpc>
            </a:pPr>
            <a:br>
              <a:rPr lang="en-GB" sz="3000">
                <a:effectLst/>
                <a:latin typeface="Aptos" panose="020B0004020202020204" pitchFamily="34" charset="0"/>
              </a:rPr>
            </a:br>
            <a:r>
              <a:rPr lang="en-GB" sz="3000">
                <a:solidFill>
                  <a:srgbClr val="FFFFFF"/>
                </a:solidFill>
                <a:latin typeface="Aptos"/>
              </a:rPr>
              <a:t>Subject overview</a:t>
            </a:r>
            <a:r>
              <a:rPr lang="en-GB" sz="3000">
                <a:solidFill>
                  <a:srgbClr val="FFFFFF"/>
                </a:solidFill>
                <a:effectLst/>
                <a:latin typeface="Aptos"/>
              </a:rPr>
              <a:t>.</a:t>
            </a:r>
            <a:br>
              <a:rPr lang="en-GB" sz="3000">
                <a:effectLst/>
                <a:latin typeface="Aptos" panose="020B0004020202020204" pitchFamily="34" charset="0"/>
              </a:rPr>
            </a:br>
            <a:r>
              <a:rPr lang="en-GB" sz="3000">
                <a:solidFill>
                  <a:srgbClr val="FFFFFF"/>
                </a:solidFill>
                <a:effectLst/>
                <a:latin typeface="Aptos"/>
              </a:rPr>
              <a:t>Course structure and content.</a:t>
            </a:r>
            <a:br>
              <a:rPr lang="en-GB" sz="3000">
                <a:effectLst/>
                <a:latin typeface="Aptos" panose="020B0004020202020204" pitchFamily="34" charset="0"/>
              </a:rPr>
            </a:br>
            <a:endParaRPr lang="en-GB" sz="3000">
              <a:solidFill>
                <a:srgbClr val="FFFFFF"/>
              </a:solidFill>
            </a:endParaRPr>
          </a:p>
        </p:txBody>
      </p:sp>
      <p:sp>
        <p:nvSpPr>
          <p:cNvPr id="3" name="Content Placeholder 2">
            <a:extLst>
              <a:ext uri="{FF2B5EF4-FFF2-40B4-BE49-F238E27FC236}">
                <a16:creationId xmlns:a16="http://schemas.microsoft.com/office/drawing/2014/main" id="{9CD4B2C4-16A2-63D6-1EBF-79C3D4164B48}"/>
              </a:ext>
            </a:extLst>
          </p:cNvPr>
          <p:cNvSpPr>
            <a:spLocks noGrp="1"/>
          </p:cNvSpPr>
          <p:nvPr>
            <p:ph idx="1"/>
          </p:nvPr>
        </p:nvSpPr>
        <p:spPr>
          <a:xfrm>
            <a:off x="3626904" y="399749"/>
            <a:ext cx="4916510" cy="5546047"/>
          </a:xfrm>
        </p:spPr>
        <p:txBody>
          <a:bodyPr anchor="ctr">
            <a:normAutofit/>
          </a:bodyPr>
          <a:lstStyle/>
          <a:p>
            <a:pPr marL="0" indent="0">
              <a:buNone/>
            </a:pPr>
            <a:br>
              <a:rPr lang="en-GB" sz="1700">
                <a:effectLst/>
                <a:latin typeface="Aptos" panose="020B0004020202020204" pitchFamily="34" charset="0"/>
              </a:rPr>
            </a:br>
            <a:endParaRPr lang="en-GB" sz="1700"/>
          </a:p>
        </p:txBody>
      </p:sp>
      <p:sp>
        <p:nvSpPr>
          <p:cNvPr id="5" name="Content Placeholder 2">
            <a:extLst>
              <a:ext uri="{FF2B5EF4-FFF2-40B4-BE49-F238E27FC236}">
                <a16:creationId xmlns:a16="http://schemas.microsoft.com/office/drawing/2014/main" id="{223B6BD1-C8B2-DC75-5C5A-862444A85D07}"/>
              </a:ext>
            </a:extLst>
          </p:cNvPr>
          <p:cNvSpPr txBox="1">
            <a:spLocks/>
          </p:cNvSpPr>
          <p:nvPr/>
        </p:nvSpPr>
        <p:spPr>
          <a:xfrm>
            <a:off x="3128875" y="2540625"/>
            <a:ext cx="5892753" cy="431992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000"/>
              </a:spcBef>
              <a:buNone/>
            </a:pPr>
            <a:r>
              <a:rPr lang="en-GB" sz="1600" b="1" dirty="0">
                <a:latin typeface="Aptos"/>
                <a:ea typeface="Calibri"/>
                <a:cs typeface="Calibri"/>
              </a:rPr>
              <a:t>Course Content </a:t>
            </a:r>
            <a:endParaRPr lang="en-GB" sz="1600" dirty="0">
              <a:latin typeface="Aptos"/>
              <a:ea typeface="Calibri"/>
              <a:cs typeface="Calibri"/>
            </a:endParaRPr>
          </a:p>
          <a:p>
            <a:pPr marL="0" indent="0">
              <a:lnSpc>
                <a:spcPct val="90000"/>
              </a:lnSpc>
              <a:spcBef>
                <a:spcPts val="1000"/>
              </a:spcBef>
              <a:buNone/>
            </a:pPr>
            <a:r>
              <a:rPr lang="en-GB" sz="1400" dirty="0">
                <a:latin typeface="Aptos"/>
                <a:ea typeface="Calibri"/>
                <a:cs typeface="Calibri"/>
              </a:rPr>
              <a:t>1. </a:t>
            </a:r>
            <a:r>
              <a:rPr lang="en-GB" sz="1400" u="sng" dirty="0">
                <a:latin typeface="Aptos"/>
                <a:ea typeface="Calibri"/>
                <a:cs typeface="Calibri"/>
              </a:rPr>
              <a:t>Food commodities</a:t>
            </a:r>
            <a:r>
              <a:rPr lang="en-GB" sz="1400" dirty="0">
                <a:latin typeface="Aptos"/>
                <a:ea typeface="Calibri"/>
                <a:cs typeface="Calibri"/>
              </a:rPr>
              <a:t> e.g. cereals, fruit and vegetables, sugars, dairy, fats , meat/fish and vegetarian alternatives. The course will look at their value in the diet, their working characteristics, experiments to understand changes occurring during cooking and also current recommended guidelines for a healthy diet</a:t>
            </a:r>
            <a:endParaRPr lang="en-US" sz="1400" dirty="0">
              <a:latin typeface="Aptos"/>
              <a:ea typeface="Calibri"/>
              <a:cs typeface="Calibri"/>
            </a:endParaRPr>
          </a:p>
          <a:p>
            <a:pPr marL="0" indent="0">
              <a:lnSpc>
                <a:spcPct val="90000"/>
              </a:lnSpc>
              <a:spcBef>
                <a:spcPts val="1000"/>
              </a:spcBef>
              <a:buNone/>
            </a:pPr>
            <a:r>
              <a:rPr lang="en-GB" sz="1400" dirty="0">
                <a:latin typeface="Aptos"/>
                <a:ea typeface="Calibri"/>
                <a:cs typeface="Calibri"/>
              </a:rPr>
              <a:t>2. </a:t>
            </a:r>
            <a:r>
              <a:rPr lang="en-GB" sz="1400" u="sng" dirty="0">
                <a:latin typeface="Aptos"/>
                <a:ea typeface="Calibri"/>
                <a:cs typeface="Calibri"/>
              </a:rPr>
              <a:t>Principles of nutrition</a:t>
            </a:r>
            <a:r>
              <a:rPr lang="en-GB" sz="1400" dirty="0">
                <a:latin typeface="Aptos"/>
                <a:ea typeface="Calibri"/>
                <a:cs typeface="Calibri"/>
              </a:rPr>
              <a:t> - the role of the main nutrients in the diet, their sources, function and deficiencies.</a:t>
            </a:r>
          </a:p>
          <a:p>
            <a:pPr marL="0" indent="0">
              <a:lnSpc>
                <a:spcPct val="90000"/>
              </a:lnSpc>
              <a:spcBef>
                <a:spcPts val="1000"/>
              </a:spcBef>
              <a:buNone/>
            </a:pPr>
            <a:r>
              <a:rPr lang="en-GB" sz="1400" dirty="0">
                <a:latin typeface="Aptos"/>
                <a:ea typeface="Calibri"/>
                <a:cs typeface="Calibri"/>
              </a:rPr>
              <a:t>3. </a:t>
            </a:r>
            <a:r>
              <a:rPr lang="en-GB" sz="1400" u="sng" dirty="0">
                <a:latin typeface="Aptos"/>
                <a:ea typeface="Calibri"/>
                <a:cs typeface="Calibri"/>
              </a:rPr>
              <a:t>Diet and good health</a:t>
            </a:r>
            <a:r>
              <a:rPr lang="en-GB" sz="1400" dirty="0">
                <a:latin typeface="Aptos"/>
                <a:ea typeface="Calibri"/>
                <a:cs typeface="Calibri"/>
              </a:rPr>
              <a:t> – studying the nutritional needs that change during life and how to plan diets to suit them. Looking at food choice including culture and religion, as well as dietary needs.</a:t>
            </a:r>
            <a:endParaRPr lang="en-US" sz="1400" dirty="0">
              <a:latin typeface="Aptos"/>
              <a:ea typeface="Calibri"/>
              <a:cs typeface="Calibri"/>
            </a:endParaRPr>
          </a:p>
          <a:p>
            <a:pPr marL="0" indent="0">
              <a:lnSpc>
                <a:spcPct val="90000"/>
              </a:lnSpc>
              <a:spcBef>
                <a:spcPts val="1000"/>
              </a:spcBef>
              <a:buNone/>
            </a:pPr>
            <a:r>
              <a:rPr lang="en-GB" sz="1400" dirty="0">
                <a:latin typeface="Aptos"/>
                <a:ea typeface="Calibri"/>
                <a:cs typeface="Calibri"/>
              </a:rPr>
              <a:t>4. </a:t>
            </a:r>
            <a:r>
              <a:rPr lang="en-GB" sz="1400" u="sng" dirty="0">
                <a:latin typeface="Aptos"/>
                <a:ea typeface="Calibri"/>
                <a:cs typeface="Calibri"/>
              </a:rPr>
              <a:t>The science of food</a:t>
            </a:r>
            <a:r>
              <a:rPr lang="en-GB" sz="1400" dirty="0">
                <a:latin typeface="Aptos"/>
                <a:ea typeface="Calibri"/>
                <a:cs typeface="Calibri"/>
              </a:rPr>
              <a:t> - the scientific principles behind preparing and cooking foods.</a:t>
            </a:r>
            <a:endParaRPr lang="en-US" sz="1400" dirty="0">
              <a:latin typeface="Aptos"/>
              <a:ea typeface="Calibri"/>
              <a:cs typeface="Calibri"/>
            </a:endParaRPr>
          </a:p>
          <a:p>
            <a:pPr marL="0" indent="0">
              <a:lnSpc>
                <a:spcPct val="90000"/>
              </a:lnSpc>
              <a:spcBef>
                <a:spcPts val="1000"/>
              </a:spcBef>
              <a:buNone/>
            </a:pPr>
            <a:r>
              <a:rPr lang="en-GB" sz="1400" dirty="0">
                <a:latin typeface="Aptos"/>
                <a:ea typeface="Calibri"/>
                <a:cs typeface="Calibri"/>
              </a:rPr>
              <a:t>5. </a:t>
            </a:r>
            <a:r>
              <a:rPr lang="en-GB" sz="1400" u="sng" dirty="0">
                <a:latin typeface="Aptos"/>
                <a:ea typeface="Calibri"/>
                <a:cs typeface="Calibri"/>
              </a:rPr>
              <a:t>Where food comes from</a:t>
            </a:r>
            <a:r>
              <a:rPr lang="en-GB" sz="1400" dirty="0">
                <a:latin typeface="Aptos"/>
                <a:ea typeface="Calibri"/>
                <a:cs typeface="Calibri"/>
              </a:rPr>
              <a:t> – food provenance, sustainability and its security and the impact on the environment.</a:t>
            </a:r>
            <a:endParaRPr lang="en-US" sz="1400" dirty="0">
              <a:latin typeface="Aptos"/>
              <a:ea typeface="Calibri"/>
              <a:cs typeface="Calibri"/>
            </a:endParaRPr>
          </a:p>
          <a:p>
            <a:pPr marL="0" indent="0">
              <a:lnSpc>
                <a:spcPct val="90000"/>
              </a:lnSpc>
              <a:spcBef>
                <a:spcPts val="1000"/>
              </a:spcBef>
              <a:buNone/>
            </a:pPr>
            <a:r>
              <a:rPr lang="en-GB" sz="1400" dirty="0">
                <a:latin typeface="Aptos"/>
                <a:ea typeface="Calibri"/>
                <a:cs typeface="Calibri"/>
              </a:rPr>
              <a:t>6. </a:t>
            </a:r>
            <a:r>
              <a:rPr lang="en-GB" sz="1400" u="sng" dirty="0">
                <a:latin typeface="Aptos"/>
                <a:ea typeface="Calibri"/>
                <a:cs typeface="Calibri"/>
              </a:rPr>
              <a:t>Cooking and food preparation – </a:t>
            </a:r>
            <a:r>
              <a:rPr lang="en-GB" sz="1400" dirty="0">
                <a:latin typeface="Aptos"/>
                <a:ea typeface="Calibri"/>
                <a:cs typeface="Calibri"/>
              </a:rPr>
              <a:t>range of practical tasks using all the commodity groups to demonstrate a variety of skills and techniques.</a:t>
            </a:r>
          </a:p>
        </p:txBody>
      </p:sp>
      <p:sp>
        <p:nvSpPr>
          <p:cNvPr id="7" name="TextBox 6">
            <a:extLst>
              <a:ext uri="{FF2B5EF4-FFF2-40B4-BE49-F238E27FC236}">
                <a16:creationId xmlns:a16="http://schemas.microsoft.com/office/drawing/2014/main" id="{2FE8070A-CC55-172A-191B-53866A39CD82}"/>
              </a:ext>
            </a:extLst>
          </p:cNvPr>
          <p:cNvSpPr txBox="1"/>
          <p:nvPr/>
        </p:nvSpPr>
        <p:spPr>
          <a:xfrm>
            <a:off x="3127663" y="135081"/>
            <a:ext cx="5891645"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ct val="0"/>
              </a:spcAft>
            </a:pPr>
            <a:r>
              <a:rPr lang="en-GB" sz="1500" b="1" i="1" dirty="0">
                <a:latin typeface="Aptos"/>
                <a:ea typeface="Calibri"/>
                <a:cs typeface="Calibri"/>
              </a:rPr>
              <a:t>Food Preparation and Nutrition</a:t>
            </a:r>
            <a:r>
              <a:rPr lang="en-GB" sz="1500" dirty="0">
                <a:latin typeface="Aptos"/>
                <a:ea typeface="Calibri"/>
                <a:cs typeface="Calibri"/>
              </a:rPr>
              <a:t> focuses on developing a thorough understanding of nutrition, food origins, human dietary requirements and the working characteristics of ingredients both through theory lessons and in practical cooking lessons.</a:t>
            </a:r>
            <a:endParaRPr lang="en-US" sz="1500" dirty="0">
              <a:latin typeface="Aptos"/>
              <a:ea typeface="Calibri"/>
              <a:cs typeface="Calibri"/>
            </a:endParaRPr>
          </a:p>
          <a:p>
            <a:pPr>
              <a:spcBef>
                <a:spcPct val="0"/>
              </a:spcBef>
              <a:spcAft>
                <a:spcPct val="0"/>
              </a:spcAft>
            </a:pPr>
            <a:r>
              <a:rPr lang="en-GB" sz="1500" dirty="0">
                <a:latin typeface="Aptos"/>
                <a:ea typeface="Calibri"/>
                <a:cs typeface="Calibri"/>
              </a:rPr>
              <a:t>Students should expect five lessons a fortnight, two of which will either be making a food product or conducting a food science experiment.</a:t>
            </a:r>
          </a:p>
          <a:p>
            <a:pPr>
              <a:spcBef>
                <a:spcPct val="0"/>
              </a:spcBef>
              <a:spcAft>
                <a:spcPct val="0"/>
              </a:spcAft>
            </a:pPr>
            <a:r>
              <a:rPr lang="en-GB" sz="1500" dirty="0">
                <a:latin typeface="Aptos"/>
                <a:ea typeface="Calibri"/>
                <a:cs typeface="Calibri"/>
              </a:rPr>
              <a:t>Food Prep and Nutrition pairs well with chemistry, biology and sports studies and has the bonus of developing food preparation skills for life.</a:t>
            </a:r>
          </a:p>
          <a:p>
            <a:pPr>
              <a:spcBef>
                <a:spcPct val="0"/>
              </a:spcBef>
              <a:spcAft>
                <a:spcPts val="800"/>
              </a:spcAft>
            </a:pPr>
            <a:endParaRPr lang="en-GB" sz="1600" dirty="0">
              <a:latin typeface="Aptos"/>
              <a:ea typeface="Calibri"/>
              <a:cs typeface="Calibri"/>
            </a:endParaRPr>
          </a:p>
        </p:txBody>
      </p:sp>
      <p:pic>
        <p:nvPicPr>
          <p:cNvPr id="13" name="Picture 12" descr="A circle of food and drinks&#10;&#10;AI-generated content may be incorrect.">
            <a:extLst>
              <a:ext uri="{FF2B5EF4-FFF2-40B4-BE49-F238E27FC236}">
                <a16:creationId xmlns:a16="http://schemas.microsoft.com/office/drawing/2014/main" id="{91B0C5A9-2D32-4040-DC2B-CA22B04E76C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99954" y="4817312"/>
            <a:ext cx="2009458" cy="1797975"/>
          </a:xfrm>
          <a:prstGeom prst="rect">
            <a:avLst/>
          </a:prstGeom>
        </p:spPr>
      </p:pic>
      <p:pic>
        <p:nvPicPr>
          <p:cNvPr id="4" name="Picture 3" descr="A group of people in aprons cutting meat&#10;&#10;AI-generated content may be incorrect.">
            <a:extLst>
              <a:ext uri="{FF2B5EF4-FFF2-40B4-BE49-F238E27FC236}">
                <a16:creationId xmlns:a16="http://schemas.microsoft.com/office/drawing/2014/main" id="{FEB847FE-53DC-4E5B-72C0-529961A34E93}"/>
              </a:ext>
            </a:extLst>
          </p:cNvPr>
          <p:cNvPicPr>
            <a:picLocks noChangeAspect="1"/>
          </p:cNvPicPr>
          <p:nvPr/>
        </p:nvPicPr>
        <p:blipFill>
          <a:blip r:embed="rId4"/>
          <a:stretch>
            <a:fillRect/>
          </a:stretch>
        </p:blipFill>
        <p:spPr>
          <a:xfrm>
            <a:off x="328632" y="2993580"/>
            <a:ext cx="2374793" cy="1712547"/>
          </a:xfrm>
          <a:prstGeom prst="rect">
            <a:avLst/>
          </a:prstGeom>
        </p:spPr>
      </p:pic>
    </p:spTree>
    <p:extLst>
      <p:ext uri="{BB962C8B-B14F-4D97-AF65-F5344CB8AC3E}">
        <p14:creationId xmlns:p14="http://schemas.microsoft.com/office/powerpoint/2010/main" val="144149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D9FED-E440-E3CF-C47C-C03CCD84E8F7}"/>
              </a:ext>
            </a:extLst>
          </p:cNvPr>
          <p:cNvSpPr>
            <a:spLocks noGrp="1"/>
          </p:cNvSpPr>
          <p:nvPr>
            <p:ph type="title"/>
          </p:nvPr>
        </p:nvSpPr>
        <p:spPr>
          <a:xfrm>
            <a:off x="118147" y="-1049840"/>
            <a:ext cx="2601746" cy="3387497"/>
          </a:xfrm>
        </p:spPr>
        <p:txBody>
          <a:bodyPr anchor="b">
            <a:normAutofit/>
          </a:bodyPr>
          <a:lstStyle/>
          <a:p>
            <a:pPr algn="r" fontAlgn="base">
              <a:lnSpc>
                <a:spcPct val="90000"/>
              </a:lnSpc>
            </a:pPr>
            <a:r>
              <a:rPr lang="en-GB" sz="3200" dirty="0">
                <a:solidFill>
                  <a:srgbClr val="FFFFFF"/>
                </a:solidFill>
                <a:latin typeface="Aptos"/>
              </a:rPr>
              <a:t>Student Expectations.</a:t>
            </a:r>
            <a:br>
              <a:rPr lang="en-GB" sz="3200" dirty="0">
                <a:latin typeface="Aptos"/>
              </a:rPr>
            </a:br>
            <a:br>
              <a:rPr lang="en-GB" sz="3200" dirty="0">
                <a:latin typeface="Aptos"/>
              </a:rPr>
            </a:br>
            <a:r>
              <a:rPr lang="en-GB" sz="3200" dirty="0">
                <a:solidFill>
                  <a:srgbClr val="FFFFFF"/>
                </a:solidFill>
                <a:latin typeface="Aptos"/>
              </a:rPr>
              <a:t> </a:t>
            </a:r>
            <a:endParaRPr lang="en-GB" sz="3200">
              <a:latin typeface="Aptos"/>
            </a:endParaRPr>
          </a:p>
        </p:txBody>
      </p:sp>
      <p:sp>
        <p:nvSpPr>
          <p:cNvPr id="6" name="Rectangle 5">
            <a:extLst>
              <a:ext uri="{FF2B5EF4-FFF2-40B4-BE49-F238E27FC236}">
                <a16:creationId xmlns:a16="http://schemas.microsoft.com/office/drawing/2014/main" id="{7F32BB7D-CCF4-429B-88A0-6AB942461BBE}"/>
              </a:ext>
            </a:extLst>
          </p:cNvPr>
          <p:cNvSpPr/>
          <p:nvPr/>
        </p:nvSpPr>
        <p:spPr>
          <a:xfrm>
            <a:off x="3071899" y="5948"/>
            <a:ext cx="5948796" cy="692497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u="sng" dirty="0">
                <a:latin typeface="Aptos"/>
              </a:rPr>
              <a:t>Expectations</a:t>
            </a:r>
            <a:endParaRPr lang="en-US" sz="1200" dirty="0">
              <a:latin typeface="Aptos"/>
            </a:endParaRPr>
          </a:p>
          <a:p>
            <a:endParaRPr lang="en-GB" sz="1200" dirty="0">
              <a:latin typeface="Aptos"/>
            </a:endParaRPr>
          </a:p>
          <a:p>
            <a:r>
              <a:rPr lang="en-GB" sz="1200" dirty="0">
                <a:latin typeface="Aptos"/>
              </a:rPr>
              <a:t>Students will be expected to participate fully in all practical and theory lessons, prep is set weekly and includes project work, research and revision, both paper based and online.</a:t>
            </a:r>
            <a:endParaRPr lang="en-US" sz="1200" dirty="0">
              <a:latin typeface="Aptos"/>
            </a:endParaRPr>
          </a:p>
          <a:p>
            <a:endParaRPr lang="en-GB" sz="1200" dirty="0">
              <a:latin typeface="Aptos"/>
            </a:endParaRPr>
          </a:p>
          <a:p>
            <a:r>
              <a:rPr lang="en-GB" sz="1200" dirty="0">
                <a:latin typeface="Aptos"/>
              </a:rPr>
              <a:t>In year 9 we focus on the basics of nutrition and food choice, in year 10 we study each commodity group and the provenance and food science that goes with it.</a:t>
            </a:r>
            <a:endParaRPr lang="en-US" sz="1200" dirty="0">
              <a:latin typeface="Aptos"/>
            </a:endParaRPr>
          </a:p>
          <a:p>
            <a:r>
              <a:rPr lang="en-GB" sz="1200" dirty="0">
                <a:latin typeface="Aptos"/>
              </a:rPr>
              <a:t>In both years students will undertake mock NEAs to prepare them for the coursework in year 11.</a:t>
            </a:r>
            <a:endParaRPr lang="en-US" sz="1200" dirty="0">
              <a:latin typeface="Aptos"/>
            </a:endParaRPr>
          </a:p>
          <a:p>
            <a:r>
              <a:rPr lang="en-GB" sz="1200" dirty="0">
                <a:latin typeface="Aptos"/>
              </a:rPr>
              <a:t>In year 11 the NEA1 is launched on the 1st of September and the NEA2 on the 1st of November. NEA work will take place during lessons and all revision will be set for prep.</a:t>
            </a:r>
            <a:endParaRPr lang="en-US" sz="1200" dirty="0">
              <a:latin typeface="Aptos"/>
            </a:endParaRPr>
          </a:p>
          <a:p>
            <a:endParaRPr lang="en-GB" sz="1200" b="1" u="sng" dirty="0">
              <a:latin typeface="Aptos"/>
            </a:endParaRPr>
          </a:p>
          <a:p>
            <a:endParaRPr lang="en-GB" sz="1200" b="1" u="sng" dirty="0">
              <a:latin typeface="Aptos"/>
            </a:endParaRPr>
          </a:p>
          <a:p>
            <a:endParaRPr lang="en-GB" sz="1200" b="1" u="sng" dirty="0">
              <a:latin typeface="Aptos"/>
            </a:endParaRPr>
          </a:p>
          <a:p>
            <a:r>
              <a:rPr lang="en-GB" sz="1200" b="1" u="sng" dirty="0">
                <a:latin typeface="Aptos"/>
              </a:rPr>
              <a:t>Assessment </a:t>
            </a:r>
            <a:endParaRPr lang="en-GB" dirty="0">
              <a:ea typeface="Calibri"/>
              <a:cs typeface="Calibri"/>
            </a:endParaRPr>
          </a:p>
          <a:p>
            <a:r>
              <a:rPr lang="en-GB" sz="1200" b="1" dirty="0">
                <a:latin typeface="Aptos"/>
              </a:rPr>
              <a:t>Component 1: Principles of Food Preparation and Nutrition</a:t>
            </a:r>
          </a:p>
          <a:p>
            <a:r>
              <a:rPr lang="en-GB" sz="1200" b="1" dirty="0">
                <a:latin typeface="Aptos"/>
              </a:rPr>
              <a:t>Written examination: 1 hour 45 minutes</a:t>
            </a:r>
          </a:p>
          <a:p>
            <a:r>
              <a:rPr lang="en-GB" sz="1200" b="1" dirty="0">
                <a:latin typeface="Aptos"/>
              </a:rPr>
              <a:t>50% of qualification</a:t>
            </a:r>
          </a:p>
          <a:p>
            <a:r>
              <a:rPr lang="en-GB" sz="1200" dirty="0">
                <a:latin typeface="Aptos"/>
              </a:rPr>
              <a:t>This unit will consist of two sections both containing </a:t>
            </a:r>
            <a:r>
              <a:rPr lang="en-GB" sz="1200" b="1" dirty="0">
                <a:latin typeface="Aptos"/>
              </a:rPr>
              <a:t>compulsory questions </a:t>
            </a:r>
            <a:r>
              <a:rPr lang="en-GB" sz="1200" dirty="0">
                <a:latin typeface="Aptos"/>
              </a:rPr>
              <a:t>and will assess the theory content of the GCSE specification.</a:t>
            </a:r>
          </a:p>
          <a:p>
            <a:r>
              <a:rPr lang="en-GB" sz="1200" b="1" dirty="0">
                <a:latin typeface="Aptos"/>
              </a:rPr>
              <a:t>Section A</a:t>
            </a:r>
            <a:r>
              <a:rPr lang="en-GB" sz="1200" dirty="0">
                <a:latin typeface="Aptos"/>
              </a:rPr>
              <a:t>: questions based on specified topics.</a:t>
            </a:r>
          </a:p>
          <a:p>
            <a:r>
              <a:rPr lang="en-GB" sz="1200" b="1" dirty="0">
                <a:latin typeface="Aptos"/>
              </a:rPr>
              <a:t>Section B</a:t>
            </a:r>
            <a:r>
              <a:rPr lang="en-GB" sz="1200" dirty="0">
                <a:latin typeface="Aptos"/>
              </a:rPr>
              <a:t>: structured, short and extended response questions to assess content related to food preparation and nutrition.</a:t>
            </a:r>
          </a:p>
          <a:p>
            <a:endParaRPr lang="en-GB" sz="1200" dirty="0">
              <a:latin typeface="Aptos"/>
            </a:endParaRPr>
          </a:p>
          <a:p>
            <a:r>
              <a:rPr lang="en-GB" sz="1200" b="1" dirty="0">
                <a:latin typeface="Aptos"/>
              </a:rPr>
              <a:t>Component 2: Two Non-Examined Assessments: internally assessed, externally moderated</a:t>
            </a:r>
          </a:p>
          <a:p>
            <a:r>
              <a:rPr lang="en-GB" sz="1200" b="1" dirty="0">
                <a:latin typeface="Aptos"/>
              </a:rPr>
              <a:t>Food Preparation and Nutrition in Action </a:t>
            </a:r>
          </a:p>
          <a:p>
            <a:r>
              <a:rPr lang="en-GB" sz="1200" b="1" dirty="0">
                <a:latin typeface="Aptos"/>
              </a:rPr>
              <a:t>Assessment 1: The Food Investigation Assessment   8 hours</a:t>
            </a:r>
            <a:endParaRPr lang="en-GB" sz="1200" dirty="0">
              <a:latin typeface="Aptos"/>
            </a:endParaRPr>
          </a:p>
          <a:p>
            <a:r>
              <a:rPr lang="en-GB" sz="1200" dirty="0">
                <a:latin typeface="Aptos"/>
              </a:rPr>
              <a:t>A </a:t>
            </a:r>
            <a:r>
              <a:rPr lang="en-GB" sz="1200" u="sng" dirty="0">
                <a:latin typeface="Aptos"/>
              </a:rPr>
              <a:t>scientific food investigation</a:t>
            </a:r>
            <a:r>
              <a:rPr lang="en-GB" sz="1200" dirty="0">
                <a:latin typeface="Aptos"/>
              </a:rPr>
              <a:t> which will assess the learner's knowledge, skills and understanding in relation to scientific principles underlying the preparation and cooking of food.  </a:t>
            </a:r>
          </a:p>
          <a:p>
            <a:r>
              <a:rPr lang="en-GB" sz="1200" b="1" dirty="0">
                <a:latin typeface="Aptos"/>
              </a:rPr>
              <a:t>Assessment 2: The Food Preparation Assessment   12 hours</a:t>
            </a:r>
            <a:endParaRPr lang="en-GB" sz="1200" dirty="0">
              <a:latin typeface="Aptos"/>
            </a:endParaRPr>
          </a:p>
          <a:p>
            <a:r>
              <a:rPr lang="en-GB" sz="1200" dirty="0">
                <a:latin typeface="Aptos"/>
              </a:rPr>
              <a:t>Prepare, cook and present a menu which assesses the learner’s knowledge, skills and understanding in relation to the planning, preparation, cooking and presentation of food.</a:t>
            </a:r>
            <a:endParaRPr lang="en-GB" sz="1200">
              <a:latin typeface="Aptos"/>
              <a:ea typeface="Calibri"/>
              <a:cs typeface="Calibri"/>
            </a:endParaRPr>
          </a:p>
          <a:p>
            <a:endParaRPr lang="en-GB" sz="1200" dirty="0">
              <a:solidFill>
                <a:srgbClr val="000000"/>
              </a:solidFill>
              <a:latin typeface="Aptos"/>
              <a:ea typeface="Calibri"/>
              <a:cs typeface="Calibri"/>
            </a:endParaRPr>
          </a:p>
        </p:txBody>
      </p:sp>
      <p:pic>
        <p:nvPicPr>
          <p:cNvPr id="11" name="Picture 10" descr="Eduqas GCSE Food Preparation and Nutrition - Student Book - Illuminate ...">
            <a:extLst>
              <a:ext uri="{FF2B5EF4-FFF2-40B4-BE49-F238E27FC236}">
                <a16:creationId xmlns:a16="http://schemas.microsoft.com/office/drawing/2014/main" id="{608247D6-30AA-AEBD-F165-359C7666850B}"/>
              </a:ext>
            </a:extLst>
          </p:cNvPr>
          <p:cNvPicPr>
            <a:picLocks noChangeAspect="1"/>
          </p:cNvPicPr>
          <p:nvPr/>
        </p:nvPicPr>
        <p:blipFill>
          <a:blip r:embed="rId2"/>
          <a:stretch>
            <a:fillRect/>
          </a:stretch>
        </p:blipFill>
        <p:spPr>
          <a:xfrm>
            <a:off x="310968" y="1562848"/>
            <a:ext cx="2400300" cy="2989985"/>
          </a:xfrm>
          <a:prstGeom prst="rect">
            <a:avLst/>
          </a:prstGeom>
        </p:spPr>
      </p:pic>
      <p:pic>
        <p:nvPicPr>
          <p:cNvPr id="4" name="Picture 3" descr="A person in a kitchen cooking&#10;&#10;AI-generated content may be incorrect.">
            <a:extLst>
              <a:ext uri="{FF2B5EF4-FFF2-40B4-BE49-F238E27FC236}">
                <a16:creationId xmlns:a16="http://schemas.microsoft.com/office/drawing/2014/main" id="{944FF922-4897-209E-15B1-B2E78CEBAD01}"/>
              </a:ext>
            </a:extLst>
          </p:cNvPr>
          <p:cNvPicPr>
            <a:picLocks noChangeAspect="1"/>
          </p:cNvPicPr>
          <p:nvPr/>
        </p:nvPicPr>
        <p:blipFill>
          <a:blip r:embed="rId3"/>
          <a:stretch>
            <a:fillRect/>
          </a:stretch>
        </p:blipFill>
        <p:spPr>
          <a:xfrm>
            <a:off x="171378" y="4701395"/>
            <a:ext cx="1569433" cy="1998454"/>
          </a:xfrm>
          <a:prstGeom prst="rect">
            <a:avLst/>
          </a:prstGeom>
        </p:spPr>
      </p:pic>
      <p:pic>
        <p:nvPicPr>
          <p:cNvPr id="5" name="Picture 4" descr="A white board with different types of pasta&#10;&#10;AI-generated content may be incorrect.">
            <a:extLst>
              <a:ext uri="{FF2B5EF4-FFF2-40B4-BE49-F238E27FC236}">
                <a16:creationId xmlns:a16="http://schemas.microsoft.com/office/drawing/2014/main" id="{B62143D0-DD42-8475-F0DC-35633DF932A7}"/>
              </a:ext>
            </a:extLst>
          </p:cNvPr>
          <p:cNvPicPr>
            <a:picLocks noChangeAspect="1"/>
          </p:cNvPicPr>
          <p:nvPr/>
        </p:nvPicPr>
        <p:blipFill>
          <a:blip r:embed="rId4"/>
          <a:stretch>
            <a:fillRect/>
          </a:stretch>
        </p:blipFill>
        <p:spPr>
          <a:xfrm>
            <a:off x="1403858" y="4802037"/>
            <a:ext cx="1519868" cy="1092681"/>
          </a:xfrm>
          <a:prstGeom prst="rect">
            <a:avLst/>
          </a:prstGeom>
        </p:spPr>
      </p:pic>
    </p:spTree>
    <p:extLst>
      <p:ext uri="{BB962C8B-B14F-4D97-AF65-F5344CB8AC3E}">
        <p14:creationId xmlns:p14="http://schemas.microsoft.com/office/powerpoint/2010/main" val="146787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12DA4-F9F2-E128-C5E3-F487891FF0FD}"/>
              </a:ext>
            </a:extLst>
          </p:cNvPr>
          <p:cNvSpPr>
            <a:spLocks noGrp="1"/>
          </p:cNvSpPr>
          <p:nvPr>
            <p:ph type="title"/>
          </p:nvPr>
        </p:nvSpPr>
        <p:spPr>
          <a:xfrm>
            <a:off x="1028699" y="294538"/>
            <a:ext cx="7421963" cy="1033669"/>
          </a:xfrm>
        </p:spPr>
        <p:txBody>
          <a:bodyPr vert="horz" lIns="91440" tIns="45720" rIns="91440" bIns="45720" rtlCol="0" anchor="ctr">
            <a:noAutofit/>
          </a:bodyPr>
          <a:lstStyle/>
          <a:p>
            <a:pPr fontAlgn="base">
              <a:lnSpc>
                <a:spcPct val="90000"/>
              </a:lnSpc>
            </a:pPr>
            <a:r>
              <a:rPr lang="en-GB" sz="3200" dirty="0">
                <a:solidFill>
                  <a:srgbClr val="FFFFFF"/>
                </a:solidFill>
                <a:latin typeface="Aptos"/>
              </a:rPr>
              <a:t>How</a:t>
            </a:r>
            <a:r>
              <a:rPr lang="en-GB" sz="3200" dirty="0">
                <a:solidFill>
                  <a:srgbClr val="FFFFFF"/>
                </a:solidFill>
                <a:effectLst/>
                <a:latin typeface="Aptos"/>
              </a:rPr>
              <a:t> the course supports future academic pathways or careers.</a:t>
            </a:r>
            <a:endParaRPr lang="en-GB" sz="3200" dirty="0">
              <a:latin typeface="Aptos"/>
            </a:endParaRPr>
          </a:p>
        </p:txBody>
      </p:sp>
      <p:sp>
        <p:nvSpPr>
          <p:cNvPr id="3" name="Content Placeholder 2">
            <a:extLst>
              <a:ext uri="{FF2B5EF4-FFF2-40B4-BE49-F238E27FC236}">
                <a16:creationId xmlns:a16="http://schemas.microsoft.com/office/drawing/2014/main" id="{A48F2C19-1A0D-AE92-C56D-A395988C7501}"/>
              </a:ext>
            </a:extLst>
          </p:cNvPr>
          <p:cNvSpPr>
            <a:spLocks noGrp="1"/>
          </p:cNvSpPr>
          <p:nvPr>
            <p:ph idx="1"/>
          </p:nvPr>
        </p:nvSpPr>
        <p:spPr>
          <a:xfrm>
            <a:off x="155310" y="1598306"/>
            <a:ext cx="4578714" cy="4949658"/>
          </a:xfrm>
        </p:spPr>
        <p:txBody>
          <a:bodyPr vert="horz" lIns="91440" tIns="45720" rIns="91440" bIns="45720" rtlCol="0" anchor="t">
            <a:noAutofit/>
          </a:bodyPr>
          <a:lstStyle/>
          <a:p>
            <a:pPr marL="0" indent="0">
              <a:buNone/>
            </a:pPr>
            <a:r>
              <a:rPr lang="en-GB" sz="1200" b="1" i="1" dirty="0">
                <a:latin typeface="Aptos"/>
                <a:ea typeface="Calibri"/>
                <a:cs typeface="Calibri"/>
              </a:rPr>
              <a:t>Careers</a:t>
            </a:r>
            <a:r>
              <a:rPr lang="en-GB" sz="1200" dirty="0">
                <a:latin typeface="Aptos"/>
                <a:ea typeface="Calibri"/>
                <a:cs typeface="Calibri"/>
              </a:rPr>
              <a:t> linked with Food Preparation and Nutrition aren't just limited to going into catering of being a chef!</a:t>
            </a:r>
          </a:p>
          <a:p>
            <a:pPr marL="0" indent="0">
              <a:buNone/>
            </a:pPr>
            <a:r>
              <a:rPr lang="en-GB" sz="1200" dirty="0">
                <a:latin typeface="Aptos"/>
                <a:ea typeface="Calibri"/>
                <a:cs typeface="Calibri"/>
              </a:rPr>
              <a:t>Careers in the hospitality industry are common and can range from food preparation to management and administration, food styling, food photography and food writing.</a:t>
            </a:r>
          </a:p>
          <a:p>
            <a:pPr marL="0" indent="0">
              <a:buNone/>
            </a:pPr>
            <a:endParaRPr lang="en-GB" sz="1200" dirty="0">
              <a:latin typeface="Aptos"/>
              <a:ea typeface="Calibri"/>
              <a:cs typeface="Calibri"/>
            </a:endParaRPr>
          </a:p>
          <a:p>
            <a:pPr marL="0" indent="0">
              <a:buNone/>
            </a:pPr>
            <a:r>
              <a:rPr lang="en-GB" sz="1200" dirty="0">
                <a:latin typeface="Aptos"/>
                <a:ea typeface="Calibri"/>
                <a:cs typeface="Calibri"/>
              </a:rPr>
              <a:t>The science of food is a big industry in Norfolk and beyond, both researching, creating, testing and manufacturing new food products, but also working on food security, designing and engineering the food of the future to ensure we never run out of food and our crops are safe for future generations.</a:t>
            </a:r>
            <a:br>
              <a:rPr lang="en-GB" sz="1200" dirty="0">
                <a:latin typeface="Aptos"/>
                <a:ea typeface="Calibri"/>
                <a:cs typeface="Calibri"/>
              </a:rPr>
            </a:br>
            <a:br>
              <a:rPr lang="en-GB" sz="1200" dirty="0">
                <a:latin typeface="Aptos"/>
                <a:ea typeface="Calibri"/>
                <a:cs typeface="Calibri"/>
              </a:rPr>
            </a:br>
            <a:r>
              <a:rPr lang="en-GB" sz="1200" dirty="0">
                <a:latin typeface="Aptos"/>
                <a:ea typeface="Calibri"/>
                <a:cs typeface="Calibri"/>
              </a:rPr>
              <a:t>Knowledge of nutrition would benefit students looking to go into careers in the sports industries, such as becoming a personal trainer, sports therapist or professional sportsperson. Careers in care and in medicine also link well, such as those going into childcare or social/health workers, or medicine for example doctors and nurses need a good knowledge of nutrition and dieticians rely on their in-depth knowledge of nutrition to treat some of the most severe dietary conditions.</a:t>
            </a:r>
          </a:p>
          <a:p>
            <a:pPr marL="0" indent="0">
              <a:buNone/>
            </a:pPr>
            <a:r>
              <a:rPr lang="en-GB" sz="1200" dirty="0">
                <a:latin typeface="Aptos"/>
                <a:ea typeface="Calibri"/>
                <a:cs typeface="Calibri"/>
              </a:rPr>
              <a:t>Food is something we all need, literally, to stay alive. There will always be careers in food.</a:t>
            </a:r>
          </a:p>
          <a:p>
            <a:pPr marL="0" indent="0">
              <a:buNone/>
            </a:pPr>
            <a:endParaRPr lang="en-GB" sz="1200" b="1" i="1" dirty="0">
              <a:latin typeface="Aptos"/>
              <a:ea typeface="Calibri"/>
              <a:cs typeface="Calibri"/>
            </a:endParaRPr>
          </a:p>
          <a:p>
            <a:pPr marL="0" indent="0">
              <a:buNone/>
            </a:pPr>
            <a:r>
              <a:rPr lang="en-GB" sz="1200" b="1" i="1" dirty="0">
                <a:latin typeface="Aptos"/>
                <a:ea typeface="Calibri"/>
                <a:cs typeface="Calibri"/>
              </a:rPr>
              <a:t>Further study</a:t>
            </a:r>
            <a:r>
              <a:rPr lang="en-GB" sz="1200" dirty="0">
                <a:latin typeface="Aptos"/>
                <a:ea typeface="Calibri"/>
                <a:cs typeface="Calibri"/>
              </a:rPr>
              <a:t>: work experience or apprenticeship in food-based organisations (see image), A levels in science subjects could lead to degrees in food science or becoming a dietician or working in health. Level 3 courses in catering, hospitality or childcare.</a:t>
            </a:r>
          </a:p>
        </p:txBody>
      </p:sp>
      <p:pic>
        <p:nvPicPr>
          <p:cNvPr id="4" name="Picture 3" descr="My Guide to Working in the Food Industry as a Nutritionist – The ...">
            <a:extLst>
              <a:ext uri="{FF2B5EF4-FFF2-40B4-BE49-F238E27FC236}">
                <a16:creationId xmlns:a16="http://schemas.microsoft.com/office/drawing/2014/main" id="{B6F0A916-FFD2-5424-BC77-CB613D937FA8}"/>
              </a:ext>
            </a:extLst>
          </p:cNvPr>
          <p:cNvPicPr>
            <a:picLocks noChangeAspect="1"/>
          </p:cNvPicPr>
          <p:nvPr/>
        </p:nvPicPr>
        <p:blipFill>
          <a:blip r:embed="rId2"/>
          <a:stretch>
            <a:fillRect/>
          </a:stretch>
        </p:blipFill>
        <p:spPr>
          <a:xfrm>
            <a:off x="4819290" y="1712344"/>
            <a:ext cx="4057292" cy="4042913"/>
          </a:xfrm>
          <a:prstGeom prst="rect">
            <a:avLst/>
          </a:prstGeom>
        </p:spPr>
      </p:pic>
      <p:sp>
        <p:nvSpPr>
          <p:cNvPr id="5" name="TextBox 4">
            <a:extLst>
              <a:ext uri="{FF2B5EF4-FFF2-40B4-BE49-F238E27FC236}">
                <a16:creationId xmlns:a16="http://schemas.microsoft.com/office/drawing/2014/main" id="{ADD1A5BA-B4CA-E1A6-B8FC-E1CD26FDCDD2}"/>
              </a:ext>
            </a:extLst>
          </p:cNvPr>
          <p:cNvSpPr txBox="1"/>
          <p:nvPr/>
        </p:nvSpPr>
        <p:spPr>
          <a:xfrm>
            <a:off x="4839629" y="5876692"/>
            <a:ext cx="4304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hlinkClick r:id="rId3"/>
              </a:rPr>
              <a:t>Jobs that use Food and Nutrition - Careers - BBC Bitesize</a:t>
            </a:r>
          </a:p>
          <a:p>
            <a:endParaRPr lang="en-US" sz="1200" dirty="0">
              <a:latin typeface="Aptos"/>
              <a:ea typeface="Calibri"/>
              <a:cs typeface="Calibri"/>
            </a:endParaRPr>
          </a:p>
          <a:p>
            <a:r>
              <a:rPr lang="en-US" sz="1200" dirty="0">
                <a:ea typeface="+mn-lt"/>
                <a:cs typeface="+mn-lt"/>
                <a:hlinkClick r:id="rId4"/>
              </a:rPr>
              <a:t>List of food industry careers to consider (With salaries) | Indeed.com UK</a:t>
            </a:r>
            <a:endParaRPr lang="en-US"/>
          </a:p>
        </p:txBody>
      </p:sp>
    </p:spTree>
    <p:extLst>
      <p:ext uri="{BB962C8B-B14F-4D97-AF65-F5344CB8AC3E}">
        <p14:creationId xmlns:p14="http://schemas.microsoft.com/office/powerpoint/2010/main" val="4072474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3EACF24C8E1549B4BC214788D0AE93" ma:contentTypeVersion="6" ma:contentTypeDescription="Create a new document." ma:contentTypeScope="" ma:versionID="1ce3c1a3d9ea60af1f8d7f11036a88e7">
  <xsd:schema xmlns:xsd="http://www.w3.org/2001/XMLSchema" xmlns:xs="http://www.w3.org/2001/XMLSchema" xmlns:p="http://schemas.microsoft.com/office/2006/metadata/properties" xmlns:ns2="84d7c146-4e3a-4d78-ba7d-db8abde17365" xmlns:ns3="98c4ce00-9ba1-4bc6-8c52-aa848e04605e" targetNamespace="http://schemas.microsoft.com/office/2006/metadata/properties" ma:root="true" ma:fieldsID="88e439d6b5ef17ee15dc5c0c7ac245ea" ns2:_="" ns3:_="">
    <xsd:import namespace="84d7c146-4e3a-4d78-ba7d-db8abde17365"/>
    <xsd:import namespace="98c4ce00-9ba1-4bc6-8c52-aa848e04605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7c146-4e3a-4d78-ba7d-db8abde17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c4ce00-9ba1-4bc6-8c52-aa848e0460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30307-D516-4BFE-83B9-F55205F96B8B}">
  <ds:schemaRefs>
    <ds:schemaRef ds:uri="84d7c146-4e3a-4d78-ba7d-db8abde17365"/>
    <ds:schemaRef ds:uri="98c4ce00-9ba1-4bc6-8c52-aa848e0460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188D0C-FDDC-4DF4-A8E1-C16801292060}">
  <ds:schemaRefs>
    <ds:schemaRef ds:uri="http://schemas.microsoft.com/sharepoint/v3/contenttype/forms"/>
  </ds:schemaRefs>
</ds:datastoreItem>
</file>

<file path=customXml/itemProps3.xml><?xml version="1.0" encoding="utf-8"?>
<ds:datastoreItem xmlns:ds="http://schemas.openxmlformats.org/officeDocument/2006/customXml" ds:itemID="{2F719761-37B6-46CD-BDC4-8A6E9E3E29C6}">
  <ds:schemaRefs>
    <ds:schemaRef ds:uri="84d7c146-4e3a-4d78-ba7d-db8abde17365"/>
    <ds:schemaRef ds:uri="98c4ce00-9ba1-4bc6-8c52-aa848e0460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41</TotalTime>
  <Words>292</Words>
  <Application>Microsoft Office PowerPoint</Application>
  <PresentationFormat>On-screen Show (4:3)</PresentationFormat>
  <Paragraphs>39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 </vt:lpstr>
      <vt:lpstr> Subject overview. Course structure and content. </vt:lpstr>
      <vt:lpstr>Student Expectations.   </vt:lpstr>
      <vt:lpstr>How the course supports future academic pathways or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leadership?  Lesson 1</dc:title>
  <dc:creator>Mr D Browning (BRWd1)</dc:creator>
  <cp:lastModifiedBy>L.Adcock</cp:lastModifiedBy>
  <cp:revision>330</cp:revision>
  <cp:lastPrinted>2022-01-04T11:04:59Z</cp:lastPrinted>
  <dcterms:created xsi:type="dcterms:W3CDTF">2020-09-12T09:05:29Z</dcterms:created>
  <dcterms:modified xsi:type="dcterms:W3CDTF">2025-02-04T13:30:01Z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0x010100723EACF24C8E1549B4BC214788D0AE93</vt:lpwstr>
  </property>
</Properties>
</file>