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56" r:id="rId5"/>
    <p:sldId id="257" r:id="rId6"/>
    <p:sldId id="258" r:id="rId7"/>
    <p:sldId id="259" r:id="rId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r D Browning (BRWd1)" initials="MDB(" lastIdx="1" clrIdx="0">
    <p:extLst>
      <p:ext uri="{19B8F6BF-5375-455C-9EA6-DF929625EA0E}">
        <p15:presenceInfo xmlns:p15="http://schemas.microsoft.com/office/powerpoint/2012/main" userId="S::brownida.staff@wymondhamcollege.org::56fc6b79-0d1d-45ba-b198-f008c2b9b2b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96D"/>
    <a:srgbClr val="0065A4"/>
    <a:srgbClr val="309E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0CC6BB-C0BE-48DD-848E-57DE6A426D17}" v="2" dt="2025-01-29T14:39:03.79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179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Rendall" userId="44211a8a-f5b2-4c08-8120-7191db61fc50" providerId="ADAL" clId="{4B0CC6BB-C0BE-48DD-848E-57DE6A426D17}"/>
    <pc:docChg chg="undo custSel modSld">
      <pc:chgData name="J.Rendall" userId="44211a8a-f5b2-4c08-8120-7191db61fc50" providerId="ADAL" clId="{4B0CC6BB-C0BE-48DD-848E-57DE6A426D17}" dt="2025-01-30T15:42:42.762" v="1790" actId="20577"/>
      <pc:docMkLst>
        <pc:docMk/>
      </pc:docMkLst>
      <pc:sldChg chg="modSp mod">
        <pc:chgData name="J.Rendall" userId="44211a8a-f5b2-4c08-8120-7191db61fc50" providerId="ADAL" clId="{4B0CC6BB-C0BE-48DD-848E-57DE6A426D17}" dt="2025-01-29T14:37:18.526" v="51" actId="1076"/>
        <pc:sldMkLst>
          <pc:docMk/>
          <pc:sldMk cId="2690224793" sldId="256"/>
        </pc:sldMkLst>
        <pc:spChg chg="mod">
          <ac:chgData name="J.Rendall" userId="44211a8a-f5b2-4c08-8120-7191db61fc50" providerId="ADAL" clId="{4B0CC6BB-C0BE-48DD-848E-57DE6A426D17}" dt="2025-01-29T14:37:18.526" v="51" actId="1076"/>
          <ac:spMkLst>
            <pc:docMk/>
            <pc:sldMk cId="2690224793" sldId="256"/>
            <ac:spMk id="6" creationId="{7481E46B-C5F4-49C6-9328-6B4A770B4E76}"/>
          </ac:spMkLst>
        </pc:spChg>
      </pc:sldChg>
      <pc:sldChg chg="modSp mod">
        <pc:chgData name="J.Rendall" userId="44211a8a-f5b2-4c08-8120-7191db61fc50" providerId="ADAL" clId="{4B0CC6BB-C0BE-48DD-848E-57DE6A426D17}" dt="2025-01-30T15:39:03.003" v="1132" actId="20577"/>
        <pc:sldMkLst>
          <pc:docMk/>
          <pc:sldMk cId="1441490321" sldId="257"/>
        </pc:sldMkLst>
        <pc:spChg chg="mod">
          <ac:chgData name="J.Rendall" userId="44211a8a-f5b2-4c08-8120-7191db61fc50" providerId="ADAL" clId="{4B0CC6BB-C0BE-48DD-848E-57DE6A426D17}" dt="2025-01-30T15:39:03.003" v="1132" actId="20577"/>
          <ac:spMkLst>
            <pc:docMk/>
            <pc:sldMk cId="1441490321" sldId="257"/>
            <ac:spMk id="5" creationId="{223B6BD1-C8B2-DC75-5C5A-862444A85D07}"/>
          </ac:spMkLst>
        </pc:spChg>
      </pc:sldChg>
      <pc:sldChg chg="modSp mod">
        <pc:chgData name="J.Rendall" userId="44211a8a-f5b2-4c08-8120-7191db61fc50" providerId="ADAL" clId="{4B0CC6BB-C0BE-48DD-848E-57DE6A426D17}" dt="2025-01-30T15:39:43.274" v="1282" actId="20577"/>
        <pc:sldMkLst>
          <pc:docMk/>
          <pc:sldMk cId="1467877557" sldId="258"/>
        </pc:sldMkLst>
        <pc:spChg chg="mod">
          <ac:chgData name="J.Rendall" userId="44211a8a-f5b2-4c08-8120-7191db61fc50" providerId="ADAL" clId="{4B0CC6BB-C0BE-48DD-848E-57DE6A426D17}" dt="2025-01-30T15:39:43.274" v="1282" actId="20577"/>
          <ac:spMkLst>
            <pc:docMk/>
            <pc:sldMk cId="1467877557" sldId="258"/>
            <ac:spMk id="3" creationId="{903185A3-CED5-7D4F-D324-E053EC38C2F2}"/>
          </ac:spMkLst>
        </pc:spChg>
      </pc:sldChg>
      <pc:sldChg chg="modSp mod">
        <pc:chgData name="J.Rendall" userId="44211a8a-f5b2-4c08-8120-7191db61fc50" providerId="ADAL" clId="{4B0CC6BB-C0BE-48DD-848E-57DE6A426D17}" dt="2025-01-30T15:42:42.762" v="1790" actId="20577"/>
        <pc:sldMkLst>
          <pc:docMk/>
          <pc:sldMk cId="4072474209" sldId="259"/>
        </pc:sldMkLst>
        <pc:spChg chg="mod">
          <ac:chgData name="J.Rendall" userId="44211a8a-f5b2-4c08-8120-7191db61fc50" providerId="ADAL" clId="{4B0CC6BB-C0BE-48DD-848E-57DE6A426D17}" dt="2025-01-30T15:42:42.762" v="1790" actId="20577"/>
          <ac:spMkLst>
            <pc:docMk/>
            <pc:sldMk cId="4072474209" sldId="259"/>
            <ac:spMk id="3" creationId="{A48F2C19-1A0D-AE92-C56D-A395988C750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10FC6AE5-30C8-4261-B671-80EFF5FB83C4}" type="datetimeFigureOut">
              <a:rPr lang="en-GB" smtClean="0"/>
              <a:t>29/01/2025</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5"/>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5"/>
            <a:ext cx="2945659" cy="498055"/>
          </a:xfrm>
          <a:prstGeom prst="rect">
            <a:avLst/>
          </a:prstGeom>
        </p:spPr>
        <p:txBody>
          <a:bodyPr vert="horz" lIns="91440" tIns="45720" rIns="91440" bIns="45720" rtlCol="0" anchor="b"/>
          <a:lstStyle>
            <a:lvl1pPr algn="r">
              <a:defRPr sz="1200"/>
            </a:lvl1pPr>
          </a:lstStyle>
          <a:p>
            <a:fld id="{61842998-A89D-4D66-9F5C-2B278904357E}" type="slidenum">
              <a:rPr lang="en-GB" smtClean="0"/>
              <a:t>‹#›</a:t>
            </a:fld>
            <a:endParaRPr lang="en-GB"/>
          </a:p>
        </p:txBody>
      </p:sp>
    </p:spTree>
    <p:extLst>
      <p:ext uri="{BB962C8B-B14F-4D97-AF65-F5344CB8AC3E}">
        <p14:creationId xmlns:p14="http://schemas.microsoft.com/office/powerpoint/2010/main" val="4152409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7288A22-F256-4252-8617-C5719A339BB9}" type="datetimeFigureOut">
              <a:rPr lang="en-GB" smtClean="0"/>
              <a:t>29/01/2025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4050117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7288A22-F256-4252-8617-C5719A339BB9}" type="datetimeFigureOut">
              <a:rPr lang="en-GB" smtClean="0"/>
              <a:t>29/01/2025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37279895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7288A22-F256-4252-8617-C5719A339BB9}" type="datetimeFigureOut">
              <a:rPr lang="en-GB" smtClean="0"/>
              <a:t>29/01/2025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336192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7288A22-F256-4252-8617-C5719A339BB9}" type="datetimeFigureOut">
              <a:rPr lang="en-GB" smtClean="0"/>
              <a:t>29/01/2025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1178261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288A22-F256-4252-8617-C5719A339BB9}" type="datetimeFigureOut">
              <a:rPr lang="en-GB" smtClean="0"/>
              <a:t>29/01/2025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3983006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7288A22-F256-4252-8617-C5719A339BB9}" type="datetimeFigureOut">
              <a:rPr lang="en-GB" smtClean="0"/>
              <a:t>29/01/2025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981061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7288A22-F256-4252-8617-C5719A339BB9}" type="datetimeFigureOut">
              <a:rPr lang="en-GB" smtClean="0"/>
              <a:t>29/01/2025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6615740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7288A22-F256-4252-8617-C5719A339BB9}" type="datetimeFigureOut">
              <a:rPr lang="en-GB" smtClean="0"/>
              <a:t>29/01/2025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2160174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288A22-F256-4252-8617-C5719A339BB9}" type="datetimeFigureOut">
              <a:rPr lang="en-GB" smtClean="0"/>
              <a:t>29/01/2025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291087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7288A22-F256-4252-8617-C5719A339BB9}" type="datetimeFigureOut">
              <a:rPr lang="en-GB" smtClean="0"/>
              <a:t>29/01/2025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1007419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7288A22-F256-4252-8617-C5719A339BB9}" type="datetimeFigureOut">
              <a:rPr lang="en-GB" smtClean="0"/>
              <a:t>29/01/2025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767C418-B940-4C93-8B80-C7C8CD81045E}" type="slidenum">
              <a:rPr lang="en-GB" smtClean="0"/>
              <a:t>‹#›</a:t>
            </a:fld>
            <a:endParaRPr lang="en-GB"/>
          </a:p>
        </p:txBody>
      </p:sp>
    </p:spTree>
    <p:extLst>
      <p:ext uri="{BB962C8B-B14F-4D97-AF65-F5344CB8AC3E}">
        <p14:creationId xmlns:p14="http://schemas.microsoft.com/office/powerpoint/2010/main" val="90365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5000"/>
            <a:lum/>
          </a:blip>
          <a:srcRect/>
          <a:stretch>
            <a:fillRect l="55000" r="-3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7288A22-F256-4252-8617-C5719A339BB9}" type="datetimeFigureOut">
              <a:rPr lang="en-GB" smtClean="0"/>
              <a:t>29/01/2025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67C418-B940-4C93-8B80-C7C8CD81045E}" type="slidenum">
              <a:rPr lang="en-GB" smtClean="0"/>
              <a:t>‹#›</a:t>
            </a:fld>
            <a:endParaRPr lang="en-GB"/>
          </a:p>
        </p:txBody>
      </p:sp>
    </p:spTree>
    <p:extLst>
      <p:ext uri="{BB962C8B-B14F-4D97-AF65-F5344CB8AC3E}">
        <p14:creationId xmlns:p14="http://schemas.microsoft.com/office/powerpoint/2010/main" val="1085449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0" y="260648"/>
            <a:ext cx="9144000" cy="0"/>
          </a:xfrm>
          <a:prstGeom prst="line">
            <a:avLst/>
          </a:prstGeom>
          <a:ln w="38100">
            <a:solidFill>
              <a:srgbClr val="00396D"/>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0" y="6597352"/>
            <a:ext cx="9144000" cy="0"/>
          </a:xfrm>
          <a:prstGeom prst="line">
            <a:avLst/>
          </a:prstGeom>
          <a:ln w="38100">
            <a:solidFill>
              <a:srgbClr val="00396D"/>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091218" y="404664"/>
            <a:ext cx="2729511" cy="864096"/>
          </a:xfrm>
          <a:prstGeom prst="rect">
            <a:avLst/>
          </a:prstGeom>
        </p:spPr>
      </p:pic>
      <p:sp>
        <p:nvSpPr>
          <p:cNvPr id="12" name="Title 1"/>
          <p:cNvSpPr>
            <a:spLocks noGrp="1"/>
          </p:cNvSpPr>
          <p:nvPr>
            <p:ph type="ctrTitle"/>
          </p:nvPr>
        </p:nvSpPr>
        <p:spPr>
          <a:xfrm>
            <a:off x="756692" y="682067"/>
            <a:ext cx="7630616" cy="1656177"/>
          </a:xfrm>
          <a:ln>
            <a:noFill/>
          </a:ln>
        </p:spPr>
        <p:txBody>
          <a:bodyPr>
            <a:normAutofit/>
          </a:bodyPr>
          <a:lstStyle/>
          <a:p>
            <a:pPr eaLnBrk="1" hangingPunct="1"/>
            <a:br>
              <a:rPr lang="en-GB" sz="3200" b="1">
                <a:solidFill>
                  <a:srgbClr val="002060"/>
                </a:solidFill>
                <a:latin typeface="Arial" panose="020B0604020202020204" pitchFamily="34" charset="0"/>
                <a:cs typeface="Arial" panose="020B0604020202020204" pitchFamily="34" charset="0"/>
              </a:rPr>
            </a:br>
            <a:endParaRPr lang="en-GB" sz="3200" b="1">
              <a:solidFill>
                <a:srgbClr val="002060"/>
              </a:solidFill>
              <a:latin typeface="Arial" panose="020B0604020202020204" pitchFamily="34" charset="0"/>
              <a:cs typeface="Arial" panose="020B0604020202020204" pitchFamily="34" charset="0"/>
            </a:endParaRPr>
          </a:p>
        </p:txBody>
      </p:sp>
      <p:sp>
        <p:nvSpPr>
          <p:cNvPr id="6" name="Title 1">
            <a:extLst>
              <a:ext uri="{FF2B5EF4-FFF2-40B4-BE49-F238E27FC236}">
                <a16:creationId xmlns:a16="http://schemas.microsoft.com/office/drawing/2014/main" id="{7481E46B-C5F4-49C6-9328-6B4A770B4E76}"/>
              </a:ext>
            </a:extLst>
          </p:cNvPr>
          <p:cNvSpPr txBox="1">
            <a:spLocks/>
          </p:cNvSpPr>
          <p:nvPr/>
        </p:nvSpPr>
        <p:spPr>
          <a:xfrm>
            <a:off x="0" y="1268760"/>
            <a:ext cx="9295535" cy="4896544"/>
          </a:xfrm>
          <a:prstGeom prst="rect">
            <a:avLst/>
          </a:prstGeom>
          <a:ln>
            <a:no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GB" sz="6600" dirty="0">
                <a:solidFill>
                  <a:srgbClr val="002060"/>
                </a:solidFill>
                <a:latin typeface="+mn-lt"/>
                <a:cs typeface="Arial"/>
              </a:rPr>
              <a:t>Wymondham </a:t>
            </a:r>
          </a:p>
          <a:p>
            <a:r>
              <a:rPr lang="en-GB" sz="6600" dirty="0">
                <a:solidFill>
                  <a:srgbClr val="002060"/>
                </a:solidFill>
                <a:latin typeface="+mn-lt"/>
                <a:cs typeface="Arial"/>
              </a:rPr>
              <a:t>College</a:t>
            </a:r>
            <a:br>
              <a:rPr lang="en-GB" sz="8000" dirty="0">
                <a:latin typeface="+mn-lt"/>
                <a:cs typeface="Arial" panose="020B0604020202020204" pitchFamily="34" charset="0"/>
              </a:rPr>
            </a:br>
            <a:br>
              <a:rPr lang="en-GB" sz="3600" dirty="0">
                <a:latin typeface="+mn-lt"/>
                <a:cs typeface="Arial" panose="020B0604020202020204" pitchFamily="34" charset="0"/>
              </a:rPr>
            </a:br>
            <a:r>
              <a:rPr lang="en-GB" sz="3200" b="1" dirty="0">
                <a:solidFill>
                  <a:srgbClr val="002060"/>
                </a:solidFill>
                <a:latin typeface="+mn-lt"/>
                <a:cs typeface="Arial"/>
              </a:rPr>
              <a:t>Options</a:t>
            </a:r>
          </a:p>
          <a:p>
            <a:r>
              <a:rPr lang="en-GB" sz="3200" b="1" dirty="0">
                <a:solidFill>
                  <a:srgbClr val="002060"/>
                </a:solidFill>
                <a:latin typeface="+mn-lt"/>
                <a:cs typeface="Arial"/>
              </a:rPr>
              <a:t>Subject: English Language and English Literature </a:t>
            </a:r>
            <a:endParaRPr lang="en-GB" sz="3200" b="1" dirty="0">
              <a:solidFill>
                <a:srgbClr val="002060"/>
              </a:solidFill>
              <a:latin typeface="+mn-lt"/>
              <a:ea typeface="Calibri"/>
              <a:cs typeface="Arial"/>
            </a:endParaRPr>
          </a:p>
          <a:p>
            <a:endParaRPr lang="en-GB" sz="3200" b="1" dirty="0">
              <a:solidFill>
                <a:srgbClr val="002060"/>
              </a:solidFill>
              <a:latin typeface="+mn-lt"/>
              <a:ea typeface="Calibri"/>
              <a:cs typeface="Arial"/>
            </a:endParaRPr>
          </a:p>
        </p:txBody>
      </p:sp>
    </p:spTree>
    <p:extLst>
      <p:ext uri="{BB962C8B-B14F-4D97-AF65-F5344CB8AC3E}">
        <p14:creationId xmlns:p14="http://schemas.microsoft.com/office/powerpoint/2010/main" val="2690224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3B00C5-0152-287A-C6FD-F8C5CC99AE29}"/>
              </a:ext>
            </a:extLst>
          </p:cNvPr>
          <p:cNvSpPr>
            <a:spLocks noGrp="1"/>
          </p:cNvSpPr>
          <p:nvPr>
            <p:ph type="title"/>
          </p:nvPr>
        </p:nvSpPr>
        <p:spPr>
          <a:xfrm>
            <a:off x="350041" y="586855"/>
            <a:ext cx="2401025" cy="3387497"/>
          </a:xfrm>
        </p:spPr>
        <p:txBody>
          <a:bodyPr anchor="b">
            <a:normAutofit/>
          </a:bodyPr>
          <a:lstStyle/>
          <a:p>
            <a:pPr algn="r" fontAlgn="base">
              <a:lnSpc>
                <a:spcPct val="90000"/>
              </a:lnSpc>
            </a:pPr>
            <a:br>
              <a:rPr lang="en-GB" sz="3000">
                <a:solidFill>
                  <a:srgbClr val="FFFFFF"/>
                </a:solidFill>
                <a:effectLst/>
                <a:latin typeface="Aptos" panose="020B0004020202020204" pitchFamily="34" charset="0"/>
              </a:rPr>
            </a:br>
            <a:r>
              <a:rPr lang="en-GB" sz="3000">
                <a:solidFill>
                  <a:srgbClr val="FFFFFF"/>
                </a:solidFill>
                <a:effectLst/>
                <a:latin typeface="Aptos" panose="020B0004020202020204" pitchFamily="34" charset="0"/>
              </a:rPr>
              <a:t>An overview of your subject.</a:t>
            </a:r>
            <a:br>
              <a:rPr lang="en-GB" sz="3000">
                <a:solidFill>
                  <a:srgbClr val="FFFFFF"/>
                </a:solidFill>
                <a:effectLst/>
                <a:latin typeface="Aptos" panose="020B0004020202020204" pitchFamily="34" charset="0"/>
              </a:rPr>
            </a:br>
            <a:r>
              <a:rPr lang="en-GB" sz="3000">
                <a:solidFill>
                  <a:srgbClr val="FFFFFF"/>
                </a:solidFill>
                <a:effectLst/>
                <a:latin typeface="Aptos" panose="020B0004020202020204" pitchFamily="34" charset="0"/>
              </a:rPr>
              <a:t>Course structure and content.</a:t>
            </a:r>
            <a:br>
              <a:rPr lang="en-GB" sz="3000">
                <a:solidFill>
                  <a:srgbClr val="FFFFFF"/>
                </a:solidFill>
                <a:effectLst/>
                <a:latin typeface="Aptos" panose="020B0004020202020204" pitchFamily="34" charset="0"/>
              </a:rPr>
            </a:br>
            <a:endParaRPr lang="en-GB" sz="3000">
              <a:solidFill>
                <a:srgbClr val="FFFFFF"/>
              </a:solidFill>
            </a:endParaRPr>
          </a:p>
        </p:txBody>
      </p:sp>
      <p:sp>
        <p:nvSpPr>
          <p:cNvPr id="3" name="Content Placeholder 2">
            <a:extLst>
              <a:ext uri="{FF2B5EF4-FFF2-40B4-BE49-F238E27FC236}">
                <a16:creationId xmlns:a16="http://schemas.microsoft.com/office/drawing/2014/main" id="{9CD4B2C4-16A2-63D6-1EBF-79C3D4164B48}"/>
              </a:ext>
            </a:extLst>
          </p:cNvPr>
          <p:cNvSpPr>
            <a:spLocks noGrp="1"/>
          </p:cNvSpPr>
          <p:nvPr>
            <p:ph idx="1"/>
          </p:nvPr>
        </p:nvSpPr>
        <p:spPr>
          <a:xfrm>
            <a:off x="3626904" y="399749"/>
            <a:ext cx="4916510" cy="5546047"/>
          </a:xfrm>
        </p:spPr>
        <p:txBody>
          <a:bodyPr anchor="ctr">
            <a:normAutofit/>
          </a:bodyPr>
          <a:lstStyle/>
          <a:p>
            <a:pPr marL="0" indent="0">
              <a:buNone/>
            </a:pPr>
            <a:br>
              <a:rPr lang="en-GB" sz="1700">
                <a:effectLst/>
                <a:latin typeface="Aptos" panose="020B0004020202020204" pitchFamily="34" charset="0"/>
              </a:rPr>
            </a:br>
            <a:endParaRPr lang="en-GB" sz="1700"/>
          </a:p>
        </p:txBody>
      </p:sp>
      <p:sp>
        <p:nvSpPr>
          <p:cNvPr id="5" name="Content Placeholder 2">
            <a:extLst>
              <a:ext uri="{FF2B5EF4-FFF2-40B4-BE49-F238E27FC236}">
                <a16:creationId xmlns:a16="http://schemas.microsoft.com/office/drawing/2014/main" id="{223B6BD1-C8B2-DC75-5C5A-862444A85D07}"/>
              </a:ext>
            </a:extLst>
          </p:cNvPr>
          <p:cNvSpPr txBox="1">
            <a:spLocks/>
          </p:cNvSpPr>
          <p:nvPr/>
        </p:nvSpPr>
        <p:spPr>
          <a:xfrm>
            <a:off x="3284738" y="649480"/>
            <a:ext cx="5601810" cy="6066113"/>
          </a:xfrm>
          <a:prstGeom prst="rect">
            <a:avLst/>
          </a:prstGeom>
        </p:spPr>
        <p:txBody>
          <a:bodyPr vert="horz" lIns="91440" tIns="45720" rIns="91440" bIns="45720" rtlCol="0" anchor="t">
            <a:normAutofit fontScale="925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GB" sz="2400" dirty="0">
                <a:ea typeface="Calibri"/>
                <a:cs typeface="Calibri"/>
              </a:rPr>
              <a:t>Students have timetabled ‘English’ lessons in which we deliver the English Language and Literature curriculum concurrently.</a:t>
            </a:r>
          </a:p>
          <a:p>
            <a:pPr marL="0" indent="0">
              <a:buNone/>
            </a:pPr>
            <a:r>
              <a:rPr lang="en-GB" sz="2400" dirty="0">
                <a:ea typeface="Calibri"/>
                <a:cs typeface="Calibri"/>
              </a:rPr>
              <a:t>Year 10:</a:t>
            </a:r>
          </a:p>
          <a:p>
            <a:pPr marL="0" indent="0">
              <a:buNone/>
            </a:pPr>
            <a:r>
              <a:rPr lang="en-GB" sz="2400" dirty="0">
                <a:ea typeface="Calibri"/>
                <a:cs typeface="Calibri"/>
              </a:rPr>
              <a:t>In Year 10, students study the following units for both AQA English Language and Literature:</a:t>
            </a:r>
          </a:p>
          <a:p>
            <a:r>
              <a:rPr lang="en-GB" sz="2400" dirty="0">
                <a:ea typeface="Calibri"/>
                <a:cs typeface="Calibri"/>
              </a:rPr>
              <a:t>An Inspector Calls (modern play)</a:t>
            </a:r>
          </a:p>
          <a:p>
            <a:r>
              <a:rPr lang="en-GB" sz="2400" b="1" dirty="0">
                <a:ea typeface="Calibri"/>
                <a:cs typeface="Calibri"/>
              </a:rPr>
              <a:t>Either</a:t>
            </a:r>
            <a:r>
              <a:rPr lang="en-GB" sz="2400" dirty="0">
                <a:ea typeface="Calibri"/>
                <a:cs typeface="Calibri"/>
              </a:rPr>
              <a:t> A Christmas Carol (mixed ability set) </a:t>
            </a:r>
            <a:r>
              <a:rPr lang="en-GB" sz="2400" b="1" dirty="0">
                <a:ea typeface="Calibri"/>
                <a:cs typeface="Calibri"/>
              </a:rPr>
              <a:t>or</a:t>
            </a:r>
            <a:r>
              <a:rPr lang="en-GB" sz="2400" dirty="0">
                <a:ea typeface="Calibri"/>
                <a:cs typeface="Calibri"/>
              </a:rPr>
              <a:t> Jekyll and Hyde (top set)</a:t>
            </a:r>
          </a:p>
          <a:p>
            <a:r>
              <a:rPr lang="en-GB" sz="2400" dirty="0">
                <a:ea typeface="Calibri"/>
                <a:cs typeface="Calibri"/>
              </a:rPr>
              <a:t>Non-fiction Language Paper 2 reading and writing skills: Voices and Vision</a:t>
            </a:r>
          </a:p>
          <a:p>
            <a:r>
              <a:rPr lang="en-GB" sz="2400" dirty="0">
                <a:ea typeface="Calibri"/>
                <a:cs typeface="Calibri"/>
              </a:rPr>
              <a:t>Macbeth (Shakespeare play)</a:t>
            </a:r>
          </a:p>
          <a:p>
            <a:pPr marL="0" indent="0">
              <a:buNone/>
            </a:pPr>
            <a:r>
              <a:rPr lang="en-GB" sz="2400" dirty="0">
                <a:ea typeface="Calibri"/>
                <a:cs typeface="Calibri"/>
              </a:rPr>
              <a:t>In Year 11, students study the following units for both English Language and Literature:</a:t>
            </a:r>
          </a:p>
          <a:p>
            <a:r>
              <a:rPr lang="en-GB" sz="2400" dirty="0">
                <a:ea typeface="Calibri"/>
                <a:cs typeface="Calibri"/>
              </a:rPr>
              <a:t>Fiction Language Paper 1 reading and writing skills: Disturbed Voices</a:t>
            </a:r>
          </a:p>
          <a:p>
            <a:r>
              <a:rPr lang="en-GB" sz="2400" dirty="0">
                <a:ea typeface="Calibri"/>
                <a:cs typeface="Calibri"/>
              </a:rPr>
              <a:t>Unseen Poetry</a:t>
            </a:r>
          </a:p>
          <a:p>
            <a:r>
              <a:rPr lang="en-GB" sz="2400" dirty="0">
                <a:ea typeface="Calibri"/>
                <a:cs typeface="Calibri"/>
              </a:rPr>
              <a:t>Anthology Poetry: Power and Conflict</a:t>
            </a:r>
          </a:p>
          <a:p>
            <a:r>
              <a:rPr lang="en-GB" sz="2400" dirty="0">
                <a:ea typeface="Calibri"/>
                <a:cs typeface="Calibri"/>
              </a:rPr>
              <a:t>Revision units for whole course content</a:t>
            </a:r>
          </a:p>
        </p:txBody>
      </p:sp>
    </p:spTree>
    <p:extLst>
      <p:ext uri="{BB962C8B-B14F-4D97-AF65-F5344CB8AC3E}">
        <p14:creationId xmlns:p14="http://schemas.microsoft.com/office/powerpoint/2010/main" val="1441490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3" y="1914812"/>
            <a:ext cx="6858000" cy="3028377"/>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14" y="1924949"/>
            <a:ext cx="6857999" cy="302837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263195" y="4092815"/>
            <a:ext cx="2501979" cy="302838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376302" y="969718"/>
            <a:ext cx="292526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914820" y="1904672"/>
            <a:ext cx="6858003" cy="3028376"/>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6BD9FED-E440-E3CF-C47C-C03CCD84E8F7}"/>
              </a:ext>
            </a:extLst>
          </p:cNvPr>
          <p:cNvSpPr>
            <a:spLocks noGrp="1"/>
          </p:cNvSpPr>
          <p:nvPr>
            <p:ph type="title"/>
          </p:nvPr>
        </p:nvSpPr>
        <p:spPr>
          <a:xfrm>
            <a:off x="350041" y="586855"/>
            <a:ext cx="2401025" cy="3387497"/>
          </a:xfrm>
        </p:spPr>
        <p:txBody>
          <a:bodyPr anchor="b">
            <a:normAutofit/>
          </a:bodyPr>
          <a:lstStyle/>
          <a:p>
            <a:pPr algn="r" fontAlgn="base">
              <a:lnSpc>
                <a:spcPct val="90000"/>
              </a:lnSpc>
            </a:pPr>
            <a:r>
              <a:rPr lang="en-GB" sz="1900">
                <a:solidFill>
                  <a:srgbClr val="FFFFFF"/>
                </a:solidFill>
                <a:effectLst/>
                <a:latin typeface="Aptos" panose="020B0004020202020204" pitchFamily="34" charset="0"/>
              </a:rPr>
              <a:t>Expectations regarding student commitment, including workload and deadlines.</a:t>
            </a:r>
            <a:br>
              <a:rPr lang="en-GB" sz="1900">
                <a:solidFill>
                  <a:srgbClr val="FFFFFF"/>
                </a:solidFill>
                <a:effectLst/>
                <a:latin typeface="Aptos" panose="020B0004020202020204" pitchFamily="34" charset="0"/>
              </a:rPr>
            </a:br>
            <a:r>
              <a:rPr lang="en-GB" sz="1900">
                <a:solidFill>
                  <a:srgbClr val="FFFFFF"/>
                </a:solidFill>
                <a:effectLst/>
                <a:latin typeface="Aptos" panose="020B0004020202020204" pitchFamily="34" charset="0"/>
              </a:rPr>
              <a:t>Any coursework or practical elements involved.</a:t>
            </a:r>
            <a:br>
              <a:rPr lang="en-GB" sz="1900">
                <a:solidFill>
                  <a:srgbClr val="FFFFFF"/>
                </a:solidFill>
                <a:effectLst/>
                <a:latin typeface="Aptos" panose="020B0004020202020204" pitchFamily="34" charset="0"/>
              </a:rPr>
            </a:br>
            <a:endParaRPr lang="en-GB" sz="1900">
              <a:solidFill>
                <a:srgbClr val="FFFFFF"/>
              </a:solidFill>
            </a:endParaRPr>
          </a:p>
        </p:txBody>
      </p:sp>
      <p:sp>
        <p:nvSpPr>
          <p:cNvPr id="3" name="Content Placeholder 2">
            <a:extLst>
              <a:ext uri="{FF2B5EF4-FFF2-40B4-BE49-F238E27FC236}">
                <a16:creationId xmlns:a16="http://schemas.microsoft.com/office/drawing/2014/main" id="{903185A3-CED5-7D4F-D324-E053EC38C2F2}"/>
              </a:ext>
            </a:extLst>
          </p:cNvPr>
          <p:cNvSpPr>
            <a:spLocks noGrp="1"/>
          </p:cNvSpPr>
          <p:nvPr>
            <p:ph idx="1"/>
          </p:nvPr>
        </p:nvSpPr>
        <p:spPr>
          <a:xfrm>
            <a:off x="3178207" y="649480"/>
            <a:ext cx="5850384" cy="5546047"/>
          </a:xfrm>
        </p:spPr>
        <p:txBody>
          <a:bodyPr anchor="ctr">
            <a:normAutofit fontScale="92500" lnSpcReduction="10000"/>
          </a:bodyPr>
          <a:lstStyle/>
          <a:p>
            <a:r>
              <a:rPr lang="en-GB" sz="2800" dirty="0">
                <a:ea typeface="Calibri"/>
                <a:cs typeface="Calibri"/>
              </a:rPr>
              <a:t>Students are expected to complete two preps per week for 45 minutes.</a:t>
            </a:r>
          </a:p>
          <a:p>
            <a:r>
              <a:rPr lang="en-GB" sz="2800" dirty="0">
                <a:ea typeface="Calibri"/>
                <a:cs typeface="Calibri"/>
              </a:rPr>
              <a:t>There is no coursework element for English, however there is a ‘spoken language endorsement’ unit which appears separately on students’ results slips. For this students must present a 5-minute talk on a significant topic to the class that is recorded and sent to the exam board. The teacher will grade this and send their marks to the board with the video. The results for this can be fail, pass, merit or distinction.</a:t>
            </a:r>
            <a:endParaRPr lang="en-US" dirty="0"/>
          </a:p>
          <a:p>
            <a:pPr marL="0" indent="0">
              <a:buNone/>
            </a:pPr>
            <a:r>
              <a:rPr lang="en-GB" sz="2800" dirty="0">
                <a:ea typeface="Calibri"/>
                <a:cs typeface="Calibri"/>
              </a:rPr>
              <a:t> </a:t>
            </a:r>
            <a:endParaRPr lang="en-US" sz="2800" dirty="0"/>
          </a:p>
        </p:txBody>
      </p:sp>
    </p:spTree>
    <p:extLst>
      <p:ext uri="{BB962C8B-B14F-4D97-AF65-F5344CB8AC3E}">
        <p14:creationId xmlns:p14="http://schemas.microsoft.com/office/powerpoint/2010/main" val="1467877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
            <a:ext cx="9143997"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 y="0"/>
            <a:ext cx="6086479"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086474" y="-1"/>
            <a:ext cx="3057523"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4512" y="-1"/>
            <a:ext cx="8799485"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7012DA4-F9F2-E128-C5E3-F487891FF0FD}"/>
              </a:ext>
            </a:extLst>
          </p:cNvPr>
          <p:cNvSpPr>
            <a:spLocks noGrp="1"/>
          </p:cNvSpPr>
          <p:nvPr>
            <p:ph type="title"/>
          </p:nvPr>
        </p:nvSpPr>
        <p:spPr>
          <a:xfrm>
            <a:off x="1028699" y="294538"/>
            <a:ext cx="7421963" cy="1033669"/>
          </a:xfrm>
        </p:spPr>
        <p:txBody>
          <a:bodyPr>
            <a:normAutofit/>
          </a:bodyPr>
          <a:lstStyle/>
          <a:p>
            <a:pPr fontAlgn="base">
              <a:lnSpc>
                <a:spcPct val="90000"/>
              </a:lnSpc>
            </a:pPr>
            <a:br>
              <a:rPr lang="en-GB" sz="1700">
                <a:solidFill>
                  <a:srgbClr val="FFFFFF"/>
                </a:solidFill>
                <a:effectLst/>
                <a:latin typeface="Aptos" panose="020B0004020202020204" pitchFamily="34" charset="0"/>
              </a:rPr>
            </a:br>
            <a:r>
              <a:rPr lang="en-GB" sz="1700">
                <a:solidFill>
                  <a:srgbClr val="FFFFFF"/>
                </a:solidFill>
                <a:effectLst/>
                <a:latin typeface="Aptos" panose="020B0004020202020204" pitchFamily="34" charset="0"/>
              </a:rPr>
              <a:t>Guidance on how the course supports future academic pathways or careers.</a:t>
            </a:r>
            <a:br>
              <a:rPr lang="en-GB" sz="1700">
                <a:solidFill>
                  <a:srgbClr val="FFFFFF"/>
                </a:solidFill>
                <a:effectLst/>
                <a:latin typeface="Aptos" panose="020B0004020202020204" pitchFamily="34" charset="0"/>
              </a:rPr>
            </a:br>
            <a:endParaRPr lang="en-GB" sz="1700">
              <a:solidFill>
                <a:srgbClr val="FFFFFF"/>
              </a:solidFill>
            </a:endParaRPr>
          </a:p>
        </p:txBody>
      </p:sp>
      <p:sp>
        <p:nvSpPr>
          <p:cNvPr id="3" name="Content Placeholder 2">
            <a:extLst>
              <a:ext uri="{FF2B5EF4-FFF2-40B4-BE49-F238E27FC236}">
                <a16:creationId xmlns:a16="http://schemas.microsoft.com/office/drawing/2014/main" id="{A48F2C19-1A0D-AE92-C56D-A395988C7501}"/>
              </a:ext>
            </a:extLst>
          </p:cNvPr>
          <p:cNvSpPr>
            <a:spLocks noGrp="1"/>
          </p:cNvSpPr>
          <p:nvPr>
            <p:ph idx="1"/>
          </p:nvPr>
        </p:nvSpPr>
        <p:spPr>
          <a:xfrm>
            <a:off x="467544" y="1988598"/>
            <a:ext cx="8280919" cy="4012957"/>
          </a:xfrm>
        </p:spPr>
        <p:txBody>
          <a:bodyPr anchor="ctr">
            <a:normAutofit/>
          </a:bodyPr>
          <a:lstStyle/>
          <a:p>
            <a:r>
              <a:rPr lang="en-GB" sz="2400" b="1" dirty="0">
                <a:ea typeface="Calibri"/>
                <a:cs typeface="Calibri"/>
              </a:rPr>
              <a:t>English Language and Literature provide valuable skills for both further education and the world of work, such as communication skills, written accuracy and efficacy, comprehension of the world around us, and critical thinking skills.</a:t>
            </a:r>
          </a:p>
          <a:p>
            <a:r>
              <a:rPr lang="en-GB" sz="2400" b="1" dirty="0">
                <a:ea typeface="Calibri"/>
                <a:cs typeface="Calibri"/>
              </a:rPr>
              <a:t>To study English at A Level, students need to achieve a Grade 6, but this does not prevent students with lower grades from selecting the course. Students with Grade 5 or below are monitored closely and supported with a mentor and by staff.</a:t>
            </a:r>
          </a:p>
        </p:txBody>
      </p:sp>
    </p:spTree>
    <p:extLst>
      <p:ext uri="{BB962C8B-B14F-4D97-AF65-F5344CB8AC3E}">
        <p14:creationId xmlns:p14="http://schemas.microsoft.com/office/powerpoint/2010/main" val="40724742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23EACF24C8E1549B4BC214788D0AE93" ma:contentTypeVersion="6" ma:contentTypeDescription="Create a new document." ma:contentTypeScope="" ma:versionID="1ce3c1a3d9ea60af1f8d7f11036a88e7">
  <xsd:schema xmlns:xsd="http://www.w3.org/2001/XMLSchema" xmlns:xs="http://www.w3.org/2001/XMLSchema" xmlns:p="http://schemas.microsoft.com/office/2006/metadata/properties" xmlns:ns2="84d7c146-4e3a-4d78-ba7d-db8abde17365" xmlns:ns3="98c4ce00-9ba1-4bc6-8c52-aa848e04605e" targetNamespace="http://schemas.microsoft.com/office/2006/metadata/properties" ma:root="true" ma:fieldsID="88e439d6b5ef17ee15dc5c0c7ac245ea" ns2:_="" ns3:_="">
    <xsd:import namespace="84d7c146-4e3a-4d78-ba7d-db8abde17365"/>
    <xsd:import namespace="98c4ce00-9ba1-4bc6-8c52-aa848e04605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4d7c146-4e3a-4d78-ba7d-db8abde173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8c4ce00-9ba1-4bc6-8c52-aa848e04605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BC30307-D516-4BFE-83B9-F55205F96B8B}">
  <ds:schemaRefs>
    <ds:schemaRef ds:uri="http://www.w3.org/XML/1998/namespace"/>
    <ds:schemaRef ds:uri="http://schemas.microsoft.com/office/2006/metadata/properties"/>
    <ds:schemaRef ds:uri="http://schemas.microsoft.com/office/2006/documentManagement/types"/>
    <ds:schemaRef ds:uri="http://purl.org/dc/elements/1.1/"/>
    <ds:schemaRef ds:uri="http://schemas.microsoft.com/office/infopath/2007/PartnerControls"/>
    <ds:schemaRef ds:uri="http://purl.org/dc/dcmitype/"/>
    <ds:schemaRef ds:uri="84d7c146-4e3a-4d78-ba7d-db8abde17365"/>
    <ds:schemaRef ds:uri="98c4ce00-9ba1-4bc6-8c52-aa848e04605e"/>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2F719761-37B6-46CD-BDC4-8A6E9E3E29C6}">
  <ds:schemaRefs>
    <ds:schemaRef ds:uri="84d7c146-4e3a-4d78-ba7d-db8abde17365"/>
    <ds:schemaRef ds:uri="98c4ce00-9ba1-4bc6-8c52-aa848e04605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E3188D0C-FDDC-4DF4-A8E1-C1680129206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1547</TotalTime>
  <Words>364</Words>
  <Application>Microsoft Office PowerPoint</Application>
  <PresentationFormat>On-screen Show (4:3)</PresentationFormat>
  <Paragraphs>25</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Aptos</vt:lpstr>
      <vt:lpstr>Arial</vt:lpstr>
      <vt:lpstr>Calibri</vt:lpstr>
      <vt:lpstr>Office Theme</vt:lpstr>
      <vt:lpstr> </vt:lpstr>
      <vt:lpstr> An overview of your subject. Course structure and content. </vt:lpstr>
      <vt:lpstr>Expectations regarding student commitment, including workload and deadlines. Any coursework or practical elements involved. </vt:lpstr>
      <vt:lpstr> Guidance on how the course supports future academic pathways or careers.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leadership?  Lesson 1</dc:title>
  <dc:creator>Mr D Browning (BRWd1)</dc:creator>
  <cp:lastModifiedBy>J.Rendall</cp:lastModifiedBy>
  <cp:revision>13</cp:revision>
  <cp:lastPrinted>2022-01-04T11:04:59Z</cp:lastPrinted>
  <dcterms:created xsi:type="dcterms:W3CDTF">2020-09-12T09:05:29Z</dcterms:created>
  <dcterms:modified xsi:type="dcterms:W3CDTF">2025-01-30T15:42:48Z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0x010100723EACF24C8E1549B4BC214788D0AE93</vt:lpwstr>
  </property>
</Properties>
</file>