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60" r:id="rId6"/>
    <p:sldId id="265" r:id="rId7"/>
    <p:sldId id="264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 D Browning (BRWd1)" initials="MDB(" lastIdx="1" clrIdx="0">
    <p:extLst>
      <p:ext uri="{19B8F6BF-5375-455C-9EA6-DF929625EA0E}">
        <p15:presenceInfo xmlns:p15="http://schemas.microsoft.com/office/powerpoint/2012/main" userId="S::brownida.staff@wymondhamcollege.org::56fc6b79-0d1d-45ba-b198-f008c2b9b2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09EE9"/>
    <a:srgbClr val="00396D"/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C6AE5-30C8-4261-B671-80EFF5FB83C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2998-A89D-4D66-9F5C-2B2789043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0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1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8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6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0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7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55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8A22-F256-4252-8617-C5719A339BB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qa.org.uk/subjects/design-and-technology/gcse/design-and-technology-8552/specification/specification-at-a-glance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LSEDVSAp4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anbea.org.uk/" TargetMode="External"/><Relationship Id="rId4" Type="http://schemas.openxmlformats.org/officeDocument/2006/relationships/hyperlink" Target="https://www.youtube.com/watch?v=1GIyOMoFpks&amp;list=PLdBva2lH-i7wONVBdgoUbHHoBjRDBlM6I&amp;index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381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81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18" y="404664"/>
            <a:ext cx="2729511" cy="86409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56692" y="682067"/>
            <a:ext cx="7630616" cy="1656177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br>
              <a:rPr lang="en-GB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81E46B-C5F4-49C6-9328-6B4A770B4E76}"/>
              </a:ext>
            </a:extLst>
          </p:cNvPr>
          <p:cNvSpPr txBox="1">
            <a:spLocks/>
          </p:cNvSpPr>
          <p:nvPr/>
        </p:nvSpPr>
        <p:spPr>
          <a:xfrm>
            <a:off x="-4217" y="1270580"/>
            <a:ext cx="5865616" cy="48339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>
                <a:solidFill>
                  <a:srgbClr val="002060"/>
                </a:solidFill>
                <a:latin typeface="+mn-lt"/>
                <a:cs typeface="Arial"/>
              </a:rPr>
              <a:t>Wymondham </a:t>
            </a:r>
          </a:p>
          <a:p>
            <a:r>
              <a:rPr lang="en-GB" sz="6600">
                <a:solidFill>
                  <a:srgbClr val="002060"/>
                </a:solidFill>
                <a:latin typeface="+mn-lt"/>
                <a:cs typeface="Arial"/>
              </a:rPr>
              <a:t>College</a:t>
            </a:r>
            <a:br>
              <a:rPr lang="en-GB" sz="8000">
                <a:latin typeface="+mn-lt"/>
                <a:cs typeface="Arial" panose="020B0604020202020204" pitchFamily="34" charset="0"/>
              </a:rPr>
            </a:br>
            <a:br>
              <a:rPr lang="en-GB" sz="3600">
                <a:latin typeface="+mn-lt"/>
                <a:cs typeface="Arial" panose="020B0604020202020204" pitchFamily="34" charset="0"/>
              </a:rPr>
            </a:br>
            <a:r>
              <a:rPr lang="en-GB" sz="3200" b="1">
                <a:solidFill>
                  <a:srgbClr val="002060"/>
                </a:solidFill>
                <a:latin typeface="+mn-lt"/>
                <a:cs typeface="Arial"/>
              </a:rPr>
              <a:t>Options Subject: </a:t>
            </a:r>
            <a:br>
              <a:rPr lang="en-GB" sz="3200" b="1">
                <a:solidFill>
                  <a:srgbClr val="002060"/>
                </a:solidFill>
                <a:latin typeface="+mn-lt"/>
                <a:cs typeface="Arial"/>
              </a:rPr>
            </a:br>
            <a:r>
              <a:rPr lang="en-GB" sz="3200" b="1">
                <a:solidFill>
                  <a:srgbClr val="002060"/>
                </a:solidFill>
                <a:latin typeface="+mn-lt"/>
                <a:cs typeface="Arial"/>
              </a:rPr>
              <a:t>Design &amp; Technology </a:t>
            </a:r>
            <a:endParaRPr lang="en-GB" sz="3200" b="1">
              <a:solidFill>
                <a:srgbClr val="002060"/>
              </a:solidFill>
              <a:latin typeface="+mn-lt"/>
              <a:ea typeface="Calibri"/>
              <a:cs typeface="Arial"/>
            </a:endParaRPr>
          </a:p>
          <a:p>
            <a:endParaRPr lang="en-GB" sz="3200" b="1">
              <a:solidFill>
                <a:srgbClr val="002060"/>
              </a:solidFill>
              <a:latin typeface="+mn-lt"/>
              <a:ea typeface="Calibri"/>
              <a:cs typeface="Arial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F9353E-384C-5991-DA3F-E0FB3EF9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502" y="404664"/>
            <a:ext cx="1237548" cy="1237548"/>
          </a:xfrm>
          <a:prstGeom prst="rect">
            <a:avLst/>
          </a:prstGeom>
        </p:spPr>
      </p:pic>
      <p:pic>
        <p:nvPicPr>
          <p:cNvPr id="8" name="Picture 7" descr="AQA – education charity providing GCSEs, A-levels and support">
            <a:extLst>
              <a:ext uri="{FF2B5EF4-FFF2-40B4-BE49-F238E27FC236}">
                <a16:creationId xmlns:a16="http://schemas.microsoft.com/office/drawing/2014/main" id="{768028A5-C4D2-2847-0A09-A057E481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713" y="5250899"/>
            <a:ext cx="1237548" cy="123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825874-952D-8F21-F137-C8AF53BC229D}"/>
              </a:ext>
            </a:extLst>
          </p:cNvPr>
          <p:cNvSpPr txBox="1"/>
          <p:nvPr/>
        </p:nvSpPr>
        <p:spPr>
          <a:xfrm>
            <a:off x="5592057" y="5563240"/>
            <a:ext cx="32234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AQA | Design and Technology | GCSE | GCSE Design and Technology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79C5D-AB20-D26F-43CA-B3CCF508E394}"/>
              </a:ext>
            </a:extLst>
          </p:cNvPr>
          <p:cNvSpPr txBox="1"/>
          <p:nvPr/>
        </p:nvSpPr>
        <p:spPr>
          <a:xfrm>
            <a:off x="5537561" y="1330128"/>
            <a:ext cx="338995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>
                <a:solidFill>
                  <a:srgbClr val="2B2438"/>
                </a:solidFill>
                <a:ea typeface="+mn-lt"/>
                <a:cs typeface="+mn-lt"/>
              </a:rPr>
              <a:t>GCSE Design and Technology will prepare students to participate confidently and successfully in an increasingly technological world. </a:t>
            </a:r>
            <a:endParaRPr lang="en-US" dirty="0">
              <a:solidFill>
                <a:srgbClr val="2B2438"/>
              </a:solidFill>
              <a:ea typeface="+mn-lt"/>
              <a:cs typeface="+mn-lt"/>
            </a:endParaRPr>
          </a:p>
          <a:p>
            <a:endParaRPr lang="en-GB" sz="1200" dirty="0">
              <a:solidFill>
                <a:srgbClr val="2B2438"/>
              </a:solidFill>
              <a:ea typeface="+mn-lt"/>
              <a:cs typeface="+mn-lt"/>
            </a:endParaRPr>
          </a:p>
          <a:p>
            <a:r>
              <a:rPr lang="en-GB" sz="1200" dirty="0">
                <a:solidFill>
                  <a:srgbClr val="2B2438"/>
                </a:solidFill>
                <a:ea typeface="+mn-lt"/>
                <a:cs typeface="+mn-lt"/>
              </a:rPr>
              <a:t>Students will gain awareness and learn from wider influences on Design and Technology including historical, social, cultural, environmental and economic factors. </a:t>
            </a:r>
            <a:endParaRPr lang="en-US">
              <a:solidFill>
                <a:srgbClr val="2B2438"/>
              </a:solidFill>
              <a:ea typeface="+mn-lt"/>
              <a:cs typeface="+mn-lt"/>
            </a:endParaRPr>
          </a:p>
          <a:p>
            <a:endParaRPr lang="en-GB" sz="1200" dirty="0">
              <a:solidFill>
                <a:srgbClr val="2B2438"/>
              </a:solidFill>
              <a:ea typeface="+mn-lt"/>
              <a:cs typeface="+mn-lt"/>
            </a:endParaRPr>
          </a:p>
          <a:p>
            <a:r>
              <a:rPr lang="en-GB" sz="1200" dirty="0">
                <a:solidFill>
                  <a:srgbClr val="2B2438"/>
                </a:solidFill>
                <a:ea typeface="+mn-lt"/>
                <a:cs typeface="+mn-lt"/>
              </a:rPr>
              <a:t>Students will get the opportunity to work creatively when designing and making and apply technical and practical expertise.</a:t>
            </a:r>
            <a:endParaRPr lang="en-US">
              <a:solidFill>
                <a:srgbClr val="2B2438"/>
              </a:solidFill>
              <a:ea typeface="+mn-lt"/>
              <a:cs typeface="+mn-lt"/>
            </a:endParaRPr>
          </a:p>
          <a:p>
            <a:endParaRPr lang="en-GB" sz="1200" dirty="0">
              <a:solidFill>
                <a:srgbClr val="2B2438"/>
              </a:solidFill>
              <a:ea typeface="+mn-lt"/>
              <a:cs typeface="+mn-lt"/>
            </a:endParaRPr>
          </a:p>
          <a:p>
            <a:r>
              <a:rPr lang="en-GB" sz="1200" dirty="0">
                <a:solidFill>
                  <a:srgbClr val="2B2438"/>
                </a:solidFill>
                <a:ea typeface="+mn-lt"/>
                <a:cs typeface="+mn-lt"/>
              </a:rPr>
              <a:t>The GCSE allows students to study core technical and designing and making principles, including a broad range of design processes, materials techniques and equipment. </a:t>
            </a:r>
          </a:p>
          <a:p>
            <a:endParaRPr lang="en-GB" sz="1200" dirty="0">
              <a:solidFill>
                <a:srgbClr val="2B2438"/>
              </a:solidFill>
              <a:latin typeface="Calibri"/>
              <a:ea typeface="Calibri"/>
              <a:cs typeface="Calibri"/>
            </a:endParaRPr>
          </a:p>
          <a:p>
            <a:r>
              <a:rPr lang="en-GB" sz="1200" dirty="0">
                <a:solidFill>
                  <a:srgbClr val="2B2438"/>
                </a:solidFill>
                <a:latin typeface="Calibri"/>
                <a:ea typeface="Calibri"/>
                <a:cs typeface="Calibri"/>
              </a:rPr>
              <a:t>The course is a mix of practical and theoretical knowledge. We want to develop creative problems solvers through this course.</a:t>
            </a:r>
          </a:p>
        </p:txBody>
      </p:sp>
    </p:spTree>
    <p:extLst>
      <p:ext uri="{BB962C8B-B14F-4D97-AF65-F5344CB8AC3E}">
        <p14:creationId xmlns:p14="http://schemas.microsoft.com/office/powerpoint/2010/main" val="269022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F59A7-0B4E-8AA8-35A9-E07653E40AA0}"/>
              </a:ext>
            </a:extLst>
          </p:cNvPr>
          <p:cNvSpPr/>
          <p:nvPr/>
        </p:nvSpPr>
        <p:spPr>
          <a:xfrm>
            <a:off x="0" y="0"/>
            <a:ext cx="9143999" cy="6191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2F7AB9-3BED-90AE-9601-7AE3E628B7FC}"/>
              </a:ext>
            </a:extLst>
          </p:cNvPr>
          <p:cNvSpPr txBox="1">
            <a:spLocks/>
          </p:cNvSpPr>
          <p:nvPr/>
        </p:nvSpPr>
        <p:spPr>
          <a:xfrm>
            <a:off x="276224" y="17462"/>
            <a:ext cx="8591550" cy="65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GB" sz="320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Outline of the course</a:t>
            </a:r>
            <a:endParaRPr lang="en-GB" sz="1700">
              <a:solidFill>
                <a:schemeClr val="bg1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AF1DB73-4692-AE3E-0A88-7587EC3BC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15872"/>
              </p:ext>
            </p:extLst>
          </p:nvPr>
        </p:nvGraphicFramePr>
        <p:xfrm>
          <a:off x="2790554" y="1420890"/>
          <a:ext cx="2600311" cy="375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0311">
                  <a:extLst>
                    <a:ext uri="{9D8B030D-6E8A-4147-A177-3AD203B41FA5}">
                      <a16:colId xmlns:a16="http://schemas.microsoft.com/office/drawing/2014/main" val="2466164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YR10</a:t>
                      </a:r>
                      <a:endParaRPr lang="en-GB">
                        <a:latin typeface="Speak Pro" panose="020B0504020101020102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725583"/>
                  </a:ext>
                </a:extLst>
              </a:tr>
              <a:tr h="348276"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Speak Pro" panose="020B0504020101020102" pitchFamily="34" charset="0"/>
                        </a:rPr>
                        <a:t>5 lessons over 2 weeks</a:t>
                      </a:r>
                    </a:p>
                    <a:p>
                      <a:r>
                        <a:rPr lang="en-GB" sz="1200" b="1">
                          <a:latin typeface="Speak Pro" panose="020B0504020101020102" pitchFamily="34" charset="0"/>
                        </a:rPr>
                        <a:t>2 Theory lessons</a:t>
                      </a:r>
                    </a:p>
                    <a:p>
                      <a:r>
                        <a:rPr lang="en-GB" sz="1200" b="1">
                          <a:latin typeface="Speak Pro" panose="020B0504020101020102" pitchFamily="34" charset="0"/>
                        </a:rPr>
                        <a:t>3 Project lessons</a:t>
                      </a: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496513"/>
                  </a:ext>
                </a:extLst>
              </a:tr>
            </a:tbl>
          </a:graphicData>
        </a:graphic>
      </p:graphicFrame>
      <p:sp>
        <p:nvSpPr>
          <p:cNvPr id="2" name="Subtitle 2">
            <a:extLst>
              <a:ext uri="{FF2B5EF4-FFF2-40B4-BE49-F238E27FC236}">
                <a16:creationId xmlns:a16="http://schemas.microsoft.com/office/drawing/2014/main" id="{473E8309-F291-766C-28F3-0790861380C2}"/>
              </a:ext>
            </a:extLst>
          </p:cNvPr>
          <p:cNvSpPr>
            <a:spLocks noGrp="1"/>
          </p:cNvSpPr>
          <p:nvPr/>
        </p:nvSpPr>
        <p:spPr>
          <a:xfrm>
            <a:off x="1590419" y="764369"/>
            <a:ext cx="5017389" cy="1434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GCSE: Design and Technology (8552)</a:t>
            </a:r>
          </a:p>
        </p:txBody>
      </p:sp>
      <p:pic>
        <p:nvPicPr>
          <p:cNvPr id="4" name="Picture 3" descr="AQA – education charity providing GCSEs, A-levels and support">
            <a:extLst>
              <a:ext uri="{FF2B5EF4-FFF2-40B4-BE49-F238E27FC236}">
                <a16:creationId xmlns:a16="http://schemas.microsoft.com/office/drawing/2014/main" id="{F126CDA3-4298-A4C9-265A-8714469EC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312640"/>
            <a:ext cx="1237548" cy="123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19" name="Table 1118">
            <a:extLst>
              <a:ext uri="{FF2B5EF4-FFF2-40B4-BE49-F238E27FC236}">
                <a16:creationId xmlns:a16="http://schemas.microsoft.com/office/drawing/2014/main" id="{E343399E-FF0B-E081-7E6E-AE971F0D2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06711"/>
              </p:ext>
            </p:extLst>
          </p:nvPr>
        </p:nvGraphicFramePr>
        <p:xfrm>
          <a:off x="190243" y="1420890"/>
          <a:ext cx="2600311" cy="375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0311">
                  <a:extLst>
                    <a:ext uri="{9D8B030D-6E8A-4147-A177-3AD203B41FA5}">
                      <a16:colId xmlns:a16="http://schemas.microsoft.com/office/drawing/2014/main" val="3111641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</a:rPr>
                        <a:t>YR9</a:t>
                      </a:r>
                      <a:endParaRPr lang="en-GB">
                        <a:solidFill>
                          <a:schemeClr val="bg1"/>
                        </a:solidFill>
                        <a:latin typeface="Speak Pro" panose="020B0504020101020102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72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Speak Pro" panose="020B0504020101020102" pitchFamily="34" charset="0"/>
                        </a:rPr>
                        <a:t>5 lessons over 2 weeks</a:t>
                      </a:r>
                    </a:p>
                    <a:p>
                      <a:r>
                        <a:rPr lang="en-GB" sz="1200" b="1">
                          <a:latin typeface="Speak Pro" panose="020B0504020101020102" pitchFamily="34" charset="0"/>
                        </a:rPr>
                        <a:t>2 Theory lessons</a:t>
                      </a:r>
                    </a:p>
                    <a:p>
                      <a:r>
                        <a:rPr lang="en-GB" sz="1200" b="1">
                          <a:latin typeface="Speak Pro" panose="020B0504020101020102" pitchFamily="34" charset="0"/>
                        </a:rPr>
                        <a:t>3 Skills lessons</a:t>
                      </a: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49651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BE3B49-7DF0-4FF9-BFC3-2F143CE76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424416"/>
              </p:ext>
            </p:extLst>
          </p:nvPr>
        </p:nvGraphicFramePr>
        <p:xfrm>
          <a:off x="5390865" y="1420890"/>
          <a:ext cx="3176156" cy="192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6156">
                  <a:extLst>
                    <a:ext uri="{9D8B030D-6E8A-4147-A177-3AD203B41FA5}">
                      <a16:colId xmlns:a16="http://schemas.microsoft.com/office/drawing/2014/main" val="753484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</a:rPr>
                        <a:t>YR11</a:t>
                      </a:r>
                      <a:endParaRPr lang="en-GB">
                        <a:solidFill>
                          <a:schemeClr val="bg1"/>
                        </a:solidFill>
                        <a:latin typeface="Speak Pro" panose="020B0504020101020102" pitchFamily="34" charset="0"/>
                      </a:endParaRPr>
                    </a:p>
                  </a:txBody>
                  <a:tcPr>
                    <a:solidFill>
                      <a:srgbClr val="309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72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Speak Pro" panose="020B0504020101020102" pitchFamily="34" charset="0"/>
                        </a:rPr>
                        <a:t>5 lessons over 2 weeks</a:t>
                      </a:r>
                    </a:p>
                    <a:p>
                      <a:r>
                        <a:rPr lang="en-GB" sz="1200" b="1">
                          <a:latin typeface="Speak Pro" panose="020B0504020101020102" pitchFamily="34" charset="0"/>
                        </a:rPr>
                        <a:t>NEA Lessons from Sept to March</a:t>
                      </a:r>
                    </a:p>
                    <a:p>
                      <a:r>
                        <a:rPr lang="en-GB" sz="1200" b="1">
                          <a:latin typeface="Speak Pro" panose="020B0504020101020102" pitchFamily="34" charset="0"/>
                        </a:rPr>
                        <a:t>Theory &amp; Revision from Easter until Exams</a:t>
                      </a: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  <a:p>
                      <a:endParaRPr lang="en-GB" sz="1200">
                        <a:latin typeface="Speak Pro" panose="020B0504020101020102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496513"/>
                  </a:ext>
                </a:extLst>
              </a:tr>
            </a:tbl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DEDC210B-F4E2-4FEB-ACA1-4E5699F5630B}"/>
              </a:ext>
            </a:extLst>
          </p:cNvPr>
          <p:cNvSpPr>
            <a:spLocks noGrp="1"/>
          </p:cNvSpPr>
          <p:nvPr/>
        </p:nvSpPr>
        <p:spPr>
          <a:xfrm>
            <a:off x="5864667" y="669553"/>
            <a:ext cx="5017389" cy="1434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NEA (Non-exam assessment) 50%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Written exam (2 hours) 50%</a:t>
            </a:r>
          </a:p>
        </p:txBody>
      </p:sp>
      <p:pic>
        <p:nvPicPr>
          <p:cNvPr id="14" name="Picture 8" descr="Social Entrepreneurs: Real Problem Solvers for the World's Challenges |  Ashoka | Everyone a Changemaker">
            <a:extLst>
              <a:ext uri="{FF2B5EF4-FFF2-40B4-BE49-F238E27FC236}">
                <a16:creationId xmlns:a16="http://schemas.microsoft.com/office/drawing/2014/main" id="{D92EAC76-998F-42BA-9F4E-7FCE18F1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362" y="2198668"/>
            <a:ext cx="1420895" cy="88805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A6A57128-7EE6-4AB7-A19D-2D31AB94E3C4}"/>
              </a:ext>
            </a:extLst>
          </p:cNvPr>
          <p:cNvSpPr txBox="1">
            <a:spLocks/>
          </p:cNvSpPr>
          <p:nvPr/>
        </p:nvSpPr>
        <p:spPr>
          <a:xfrm>
            <a:off x="190243" y="2537928"/>
            <a:ext cx="2600311" cy="1886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Practical skills based learning including designing and making skills.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Using the range of tools and equipment in the department to improve your skills and knowledge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Using CAD programs to build your presentation skills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Embedded theory throughout, the theory content is fluid with practical lessons throughout.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Stand alone weekly theory lessons </a:t>
            </a:r>
            <a:b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</a:b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&amp; practice exam questions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Weekly Prep to prepare for working to deadlines.</a:t>
            </a:r>
            <a:endParaRPr lang="en-GB" sz="1200">
              <a:solidFill>
                <a:schemeClr val="tx1">
                  <a:lumMod val="95000"/>
                  <a:lumOff val="5000"/>
                </a:schemeClr>
              </a:solidFill>
              <a:latin typeface="Speak Pro" panose="020B0504020101020102" pitchFamily="34" charset="0"/>
            </a:endParaRPr>
          </a:p>
          <a:p>
            <a:endParaRPr lang="en-GB" sz="1200">
              <a:solidFill>
                <a:schemeClr val="tx1">
                  <a:lumMod val="95000"/>
                  <a:lumOff val="5000"/>
                </a:schemeClr>
              </a:solidFill>
              <a:latin typeface="Speak Pro" panose="020B0504020101020102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CCFA7CB-FDB9-4F32-B864-50D4D198BEAB}"/>
              </a:ext>
            </a:extLst>
          </p:cNvPr>
          <p:cNvSpPr txBox="1">
            <a:spLocks/>
          </p:cNvSpPr>
          <p:nvPr/>
        </p:nvSpPr>
        <p:spPr>
          <a:xfrm>
            <a:off x="2790554" y="2537928"/>
            <a:ext cx="2600312" cy="2759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Projects developing designing, developing and making skills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Practical projects that develop an understanding of the NEA requirements and mark schemes.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Embedded theory throughout, the theory content is fluid with practical lessons throughout.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Stand alone weekly theory lessons </a:t>
            </a:r>
            <a:b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</a:b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&amp; practice exam questions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Weekly Prep to prepare for working to deadlines.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JUNE – AQA Launch live NEA and release the contexts and actual coursework starts!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8CF6242-F5FC-4F4F-B312-292BC09144F2}"/>
              </a:ext>
            </a:extLst>
          </p:cNvPr>
          <p:cNvSpPr txBox="1">
            <a:spLocks/>
          </p:cNvSpPr>
          <p:nvPr/>
        </p:nvSpPr>
        <p:spPr>
          <a:xfrm>
            <a:off x="5390865" y="2465997"/>
            <a:ext cx="3138137" cy="1434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Continue with live NEA-  hand in Easter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Revision of theory topics throughout with exam questions and independent revision.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Final GCSE exam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0F27193-991C-4552-9A17-44727D77E1A4}"/>
              </a:ext>
            </a:extLst>
          </p:cNvPr>
          <p:cNvSpPr txBox="1">
            <a:spLocks/>
          </p:cNvSpPr>
          <p:nvPr/>
        </p:nvSpPr>
        <p:spPr>
          <a:xfrm>
            <a:off x="180915" y="5246941"/>
            <a:ext cx="3918198" cy="1434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600" b="1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WHAT IS THE NEA?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The NEA is a 20 page (A3) portfolio of work where you will solve a problem with a user.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You will independently investigate, analyse, design and develop a solution to a problem and evaluate your final product.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You will need to work in-between lessons on your portfolio.</a:t>
            </a:r>
          </a:p>
          <a:p>
            <a:pPr marL="0" indent="0">
              <a:buNone/>
            </a:pPr>
            <a:endParaRPr lang="en-GB" sz="1050">
              <a:solidFill>
                <a:schemeClr val="tx1">
                  <a:lumMod val="95000"/>
                  <a:lumOff val="5000"/>
                </a:schemeClr>
              </a:solidFill>
              <a:latin typeface="Speak Pro" panose="020B0504020101020102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A719770-7D4B-432A-9912-8B559D981EA3}"/>
              </a:ext>
            </a:extLst>
          </p:cNvPr>
          <p:cNvSpPr txBox="1">
            <a:spLocks/>
          </p:cNvSpPr>
          <p:nvPr/>
        </p:nvSpPr>
        <p:spPr>
          <a:xfrm>
            <a:off x="5428885" y="3271564"/>
            <a:ext cx="3524871" cy="1434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600" b="1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WHAT IS THE EXAM LIKE?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The exam is a full written 2 hour exam which will test your understanding of materials, processes and the wider world of design and technology.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05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Your drawing skills will also be tested.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CEC2A-C6F6-4C4B-B10A-C20096E4D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113" y="5386347"/>
            <a:ext cx="1496250" cy="1080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37E3AC-3C0B-471E-BDB2-B1C37A8E4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147" y="4452321"/>
            <a:ext cx="1490973" cy="110572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23930B-7022-4DA6-BE5B-C94F89F8D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3904" y="4452321"/>
            <a:ext cx="1468559" cy="110572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D67D79-ECC9-4549-A0D3-E8D01C83E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382" y="5652920"/>
            <a:ext cx="1441532" cy="1080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5CA85A4-9C05-4904-893B-D3BD3A996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552" y="5660722"/>
            <a:ext cx="1440511" cy="1080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1206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F59A7-0B4E-8AA8-35A9-E07653E40AA0}"/>
              </a:ext>
            </a:extLst>
          </p:cNvPr>
          <p:cNvSpPr/>
          <p:nvPr/>
        </p:nvSpPr>
        <p:spPr>
          <a:xfrm>
            <a:off x="0" y="0"/>
            <a:ext cx="9143999" cy="6191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2F7AB9-3BED-90AE-9601-7AE3E628B7FC}"/>
              </a:ext>
            </a:extLst>
          </p:cNvPr>
          <p:cNvSpPr txBox="1">
            <a:spLocks/>
          </p:cNvSpPr>
          <p:nvPr/>
        </p:nvSpPr>
        <p:spPr>
          <a:xfrm>
            <a:off x="276224" y="17462"/>
            <a:ext cx="8591550" cy="60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GB" sz="320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What Skills will I learn?</a:t>
            </a:r>
            <a:endParaRPr lang="en-GB" sz="17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7E7579-1F57-4804-A7A8-F130824D2661}"/>
              </a:ext>
            </a:extLst>
          </p:cNvPr>
          <p:cNvSpPr txBox="1"/>
          <p:nvPr/>
        </p:nvSpPr>
        <p:spPr>
          <a:xfrm>
            <a:off x="130630" y="633584"/>
            <a:ext cx="799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Speak Pro" panose="020B0504020101020102" pitchFamily="34" charset="0"/>
              </a:rPr>
              <a:t>Design and Technology helps develop skills such as: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5FB1C4-C254-4951-A959-2E8EFDC459B4}"/>
              </a:ext>
            </a:extLst>
          </p:cNvPr>
          <p:cNvSpPr txBox="1"/>
          <p:nvPr/>
        </p:nvSpPr>
        <p:spPr>
          <a:xfrm>
            <a:off x="947211" y="1166842"/>
            <a:ext cx="3087411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Hand Of Sean (Demo)"/>
              </a:rPr>
              <a:t>Creative thinking.</a:t>
            </a:r>
          </a:p>
          <a:p>
            <a:r>
              <a:rPr lang="en-GB" sz="1200" dirty="0">
                <a:latin typeface="Speak Pro"/>
              </a:rPr>
              <a:t>You will learn how to identify and explore problems and work out solutions.</a:t>
            </a:r>
          </a:p>
          <a:p>
            <a:endParaRPr lang="en-GB" sz="1200">
              <a:latin typeface="Speak Pro" panose="020B0504020101020102" pitchFamily="34" charset="0"/>
            </a:endParaRPr>
          </a:p>
          <a:p>
            <a:endParaRPr lang="en-GB" sz="1200">
              <a:latin typeface="Speak Pro" panose="020B0504020101020102" pitchFamily="34" charset="0"/>
            </a:endParaRPr>
          </a:p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Hand Of Sean (Demo)"/>
              </a:rPr>
              <a:t>Technical understanding </a:t>
            </a:r>
          </a:p>
          <a:p>
            <a:r>
              <a:rPr lang="en-GB" sz="1200" dirty="0">
                <a:latin typeface="Speak Pro"/>
              </a:rPr>
              <a:t>You will be able be able to apply your understanding of materials and processes to create innovative solutions.</a:t>
            </a:r>
            <a:endParaRPr lang="en-GB" sz="1200" dirty="0">
              <a:latin typeface="Speak Pro" panose="020B0504020101020102" pitchFamily="34" charset="0"/>
            </a:endParaRPr>
          </a:p>
          <a:p>
            <a:endParaRPr lang="en-GB" sz="1200">
              <a:latin typeface="Speak Pro" panose="020B0504020101020102" pitchFamily="34" charset="0"/>
            </a:endParaRPr>
          </a:p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Hand Of Sean (Demo)"/>
              </a:rPr>
              <a:t>Communication.</a:t>
            </a:r>
          </a:p>
          <a:p>
            <a:r>
              <a:rPr lang="en-GB" sz="1200" dirty="0">
                <a:latin typeface="Speak Pro"/>
              </a:rPr>
              <a:t>You will develop your design drawing skills and improve your written notes and presentation skills.</a:t>
            </a:r>
          </a:p>
          <a:p>
            <a:r>
              <a:rPr lang="en-GB" sz="1200" dirty="0">
                <a:latin typeface="Speak Pro"/>
              </a:rPr>
              <a:t> </a:t>
            </a:r>
          </a:p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Hand Of Sean (Demo)"/>
              </a:rPr>
              <a:t>Evaluation and decision making.</a:t>
            </a:r>
          </a:p>
          <a:p>
            <a:r>
              <a:rPr lang="en-GB" sz="1200" dirty="0">
                <a:latin typeface="Speak Pro"/>
              </a:rPr>
              <a:t>You will look at strategies for comparing design ideas and manufacturing processes. </a:t>
            </a:r>
            <a:br>
              <a:rPr lang="en-GB" sz="1200" dirty="0">
                <a:latin typeface="Speak Pro" panose="020B0504020101020102" pitchFamily="34" charset="0"/>
              </a:rPr>
            </a:br>
            <a:r>
              <a:rPr lang="en-GB" sz="1200" dirty="0">
                <a:latin typeface="Speak Pro"/>
              </a:rPr>
              <a:t>You will learn how to use data and graphics to explain decisions. </a:t>
            </a:r>
          </a:p>
          <a:p>
            <a:endParaRPr lang="en-GB" sz="1200">
              <a:latin typeface="Speak Pro" panose="020B0504020101020102" pitchFamily="34" charset="0"/>
            </a:endParaRPr>
          </a:p>
          <a:p>
            <a:endParaRPr lang="en-GB" sz="1200">
              <a:latin typeface="Speak Pro" panose="020B0504020101020102" pitchFamily="34" charset="0"/>
            </a:endParaRPr>
          </a:p>
          <a:p>
            <a:endParaRPr lang="en-GB" sz="1200">
              <a:latin typeface="Speak Pro" panose="020B0504020101020102" pitchFamily="34" charset="0"/>
            </a:endParaRPr>
          </a:p>
          <a:p>
            <a:endParaRPr lang="en-GB" sz="1200">
              <a:latin typeface="Speak Pro" panose="020B0504020101020102" pitchFamily="34" charset="0"/>
            </a:endParaRPr>
          </a:p>
          <a:p>
            <a:r>
              <a:rPr lang="en-GB" sz="1200" dirty="0">
                <a:latin typeface="Speak Pro"/>
              </a:rPr>
              <a:t> </a:t>
            </a:r>
          </a:p>
        </p:txBody>
      </p:sp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52BE95FD-1323-49F7-81B0-F871A3209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09" r="30011"/>
          <a:stretch/>
        </p:blipFill>
        <p:spPr>
          <a:xfrm rot="20433609">
            <a:off x="6640109" y="4740071"/>
            <a:ext cx="2357342" cy="2732773"/>
          </a:xfrm>
          <a:custGeom>
            <a:avLst/>
            <a:gdLst/>
            <a:ahLst/>
            <a:cxnLst/>
            <a:rect l="l" t="t" r="r" b="b"/>
            <a:pathLst>
              <a:path w="4868976" h="5644408">
                <a:moveTo>
                  <a:pt x="2398421" y="0"/>
                </a:moveTo>
                <a:lnTo>
                  <a:pt x="4868973" y="1424628"/>
                </a:lnTo>
                <a:lnTo>
                  <a:pt x="4868976" y="1424625"/>
                </a:lnTo>
                <a:lnTo>
                  <a:pt x="4868976" y="1424628"/>
                </a:lnTo>
                <a:lnTo>
                  <a:pt x="4868976" y="4219781"/>
                </a:lnTo>
                <a:lnTo>
                  <a:pt x="2398419" y="5644408"/>
                </a:lnTo>
                <a:lnTo>
                  <a:pt x="0" y="4219781"/>
                </a:lnTo>
                <a:lnTo>
                  <a:pt x="0" y="1424628"/>
                </a:lnTo>
                <a:lnTo>
                  <a:pt x="0" y="1424625"/>
                </a:lnTo>
                <a:lnTo>
                  <a:pt x="3" y="1424628"/>
                </a:lnTo>
                <a:close/>
              </a:path>
            </a:pathLst>
          </a:cu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0F267B4-AB2A-41A0-AE56-01B93F67A45B}"/>
              </a:ext>
            </a:extLst>
          </p:cNvPr>
          <p:cNvSpPr txBox="1"/>
          <p:nvPr/>
        </p:nvSpPr>
        <p:spPr>
          <a:xfrm>
            <a:off x="4894023" y="1166842"/>
            <a:ext cx="40334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chemeClr val="bg1">
                    <a:lumMod val="50000"/>
                  </a:schemeClr>
                </a:solidFill>
                <a:latin typeface="Hand Of Sean (Demo)" pitchFamily="2" charset="0"/>
              </a:rPr>
              <a:t>Computer Aided Design.</a:t>
            </a:r>
          </a:p>
          <a:p>
            <a:r>
              <a:rPr lang="en-GB" sz="1200">
                <a:latin typeface="Speak Pro" panose="020B0504020101020102" pitchFamily="34" charset="0"/>
              </a:rPr>
              <a:t>You will learn how to create components and produce virtual prototypes using CAD. These may go on to be laser cut or 3D printed.  </a:t>
            </a:r>
          </a:p>
          <a:p>
            <a:endParaRPr lang="en-GB" sz="1200">
              <a:latin typeface="Speak Pro" panose="020B0504020101020102" pitchFamily="34" charset="0"/>
            </a:endParaRPr>
          </a:p>
          <a:p>
            <a:r>
              <a:rPr lang="en-GB" sz="1200" b="1">
                <a:solidFill>
                  <a:schemeClr val="bg1">
                    <a:lumMod val="50000"/>
                  </a:schemeClr>
                </a:solidFill>
                <a:latin typeface="Hand Of Sean (Demo)" pitchFamily="2" charset="0"/>
              </a:rPr>
              <a:t>Design development </a:t>
            </a:r>
          </a:p>
          <a:p>
            <a:r>
              <a:rPr lang="en-GB" sz="1200">
                <a:latin typeface="Speak Pro" panose="020B0504020101020102" pitchFamily="34" charset="0"/>
              </a:rPr>
              <a:t>You will learn how to use research, testing and investigation strategies to turn ideas into reality and add features that the user needs.</a:t>
            </a:r>
          </a:p>
          <a:p>
            <a:endParaRPr lang="en-GB" sz="1200">
              <a:latin typeface="Speak Pro" panose="020B0504020101020102" pitchFamily="34" charset="0"/>
            </a:endParaRPr>
          </a:p>
          <a:p>
            <a:r>
              <a:rPr lang="en-GB" sz="1200" b="1">
                <a:solidFill>
                  <a:schemeClr val="bg1">
                    <a:lumMod val="50000"/>
                  </a:schemeClr>
                </a:solidFill>
                <a:latin typeface="Hand Of Sean (Demo)" pitchFamily="2" charset="0"/>
              </a:rPr>
              <a:t>Project planning</a:t>
            </a:r>
          </a:p>
          <a:p>
            <a:r>
              <a:rPr lang="en-GB" sz="1200">
                <a:latin typeface="Speak Pro" panose="020B0504020101020102" pitchFamily="34" charset="0"/>
              </a:rPr>
              <a:t>You will demonstrate skills in managing a range of activities, such as research, drawing, material experimentation, modelmaking, CAD designs and CAM output. </a:t>
            </a:r>
          </a:p>
          <a:p>
            <a:endParaRPr lang="en-GB" sz="1200">
              <a:latin typeface="Speak Pro" panose="020B0504020101020102" pitchFamily="34" charset="0"/>
            </a:endParaRPr>
          </a:p>
          <a:p>
            <a:r>
              <a:rPr lang="en-GB" sz="1200" b="1">
                <a:solidFill>
                  <a:schemeClr val="bg1">
                    <a:lumMod val="50000"/>
                  </a:schemeClr>
                </a:solidFill>
                <a:latin typeface="Hand Of Sean (Demo)" pitchFamily="2" charset="0"/>
              </a:rPr>
              <a:t>Environmental awareness. </a:t>
            </a:r>
          </a:p>
          <a:p>
            <a:r>
              <a:rPr lang="en-GB" sz="1200">
                <a:latin typeface="Speak Pro" panose="020B0504020101020102" pitchFamily="34" charset="0"/>
              </a:rPr>
              <a:t>Any good design work should show an understanding of the way designers can reduce the use of unsustainable materials and create products that use less energy to manufacture and have a plan for their repair or safe disposal. </a:t>
            </a:r>
          </a:p>
          <a:p>
            <a:endParaRPr lang="en-GB" sz="1200">
              <a:latin typeface="Speak Pro" panose="020B0504020101020102" pitchFamily="34" charset="0"/>
            </a:endParaRPr>
          </a:p>
          <a:p>
            <a:r>
              <a:rPr lang="en-GB" sz="1200">
                <a:latin typeface="Speak Pro" panose="020B0504020101020102" pitchFamily="34" charset="0"/>
              </a:rPr>
              <a:t> </a:t>
            </a:r>
          </a:p>
          <a:p>
            <a:endParaRPr lang="en-GB" sz="1200">
              <a:latin typeface="Speak Pro" panose="020B0504020101020102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E7A17392-2B3E-4BE0-80A4-8EC748D970C4}"/>
              </a:ext>
            </a:extLst>
          </p:cNvPr>
          <p:cNvSpPr txBox="1">
            <a:spLocks/>
          </p:cNvSpPr>
          <p:nvPr/>
        </p:nvSpPr>
        <p:spPr>
          <a:xfrm>
            <a:off x="380082" y="5247698"/>
            <a:ext cx="3613849" cy="24119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IS IT RIGHT FOR ME?</a:t>
            </a:r>
          </a:p>
          <a:p>
            <a:pPr marL="0" indent="0">
              <a:buNone/>
            </a:pPr>
            <a:r>
              <a:rPr lang="en-GB" sz="120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Are you:</a:t>
            </a:r>
          </a:p>
          <a:p>
            <a:pPr marL="266700" indent="-266700"/>
            <a:r>
              <a:rPr lang="en-GB" sz="120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A creative thinker</a:t>
            </a:r>
          </a:p>
          <a:p>
            <a:pPr marL="266700" indent="-266700"/>
            <a:r>
              <a:rPr lang="en-GB" sz="120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A problem solver</a:t>
            </a:r>
          </a:p>
          <a:p>
            <a:pPr marL="266700" indent="-266700"/>
            <a:r>
              <a:rPr lang="en-GB" sz="120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Inventive</a:t>
            </a:r>
          </a:p>
          <a:p>
            <a:endParaRPr lang="en-GB" sz="1200">
              <a:solidFill>
                <a:schemeClr val="tx1">
                  <a:lumMod val="95000"/>
                  <a:lumOff val="5000"/>
                </a:schemeClr>
              </a:solidFill>
              <a:latin typeface="Speak Pro" panose="020B0504020101020102" pitchFamily="34" charset="0"/>
            </a:endParaRPr>
          </a:p>
        </p:txBody>
      </p:sp>
      <p:pic>
        <p:nvPicPr>
          <p:cNvPr id="34" name="Picture 6" descr="Critical Thinking Q and A | samclark1608">
            <a:extLst>
              <a:ext uri="{FF2B5EF4-FFF2-40B4-BE49-F238E27FC236}">
                <a16:creationId xmlns:a16="http://schemas.microsoft.com/office/drawing/2014/main" id="{3400790F-B5D7-46D8-A2F9-04854E15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72" y="4921398"/>
            <a:ext cx="1298277" cy="17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Lightbulb and gear outline">
            <a:extLst>
              <a:ext uri="{FF2B5EF4-FFF2-40B4-BE49-F238E27FC236}">
                <a16:creationId xmlns:a16="http://schemas.microsoft.com/office/drawing/2014/main" id="{07207A1B-EE1A-4A1E-8F07-5C6614E20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591" y="1115065"/>
            <a:ext cx="716929" cy="716929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8BF35CB4-BAFF-41C7-934A-A98B0DE174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9591" y="2056459"/>
            <a:ext cx="716929" cy="716929"/>
          </a:xfrm>
          <a:prstGeom prst="rect">
            <a:avLst/>
          </a:prstGeom>
        </p:spPr>
      </p:pic>
      <p:pic>
        <p:nvPicPr>
          <p:cNvPr id="36" name="Graphic 35" descr="Chat outline">
            <a:extLst>
              <a:ext uri="{FF2B5EF4-FFF2-40B4-BE49-F238E27FC236}">
                <a16:creationId xmlns:a16="http://schemas.microsoft.com/office/drawing/2014/main" id="{A2943ECB-D583-40D1-AC70-BF9458BE2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9591" y="2972009"/>
            <a:ext cx="716929" cy="716929"/>
          </a:xfrm>
          <a:prstGeom prst="rect">
            <a:avLst/>
          </a:prstGeom>
        </p:spPr>
      </p:pic>
      <p:pic>
        <p:nvPicPr>
          <p:cNvPr id="37" name="Graphic 36" descr="Fork In Road outline">
            <a:extLst>
              <a:ext uri="{FF2B5EF4-FFF2-40B4-BE49-F238E27FC236}">
                <a16:creationId xmlns:a16="http://schemas.microsoft.com/office/drawing/2014/main" id="{6A61A78C-387F-4208-A9D3-F9339443C0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80180" y="4067219"/>
            <a:ext cx="716929" cy="716929"/>
          </a:xfrm>
          <a:prstGeom prst="rect">
            <a:avLst/>
          </a:prstGeom>
        </p:spPr>
      </p:pic>
      <p:pic>
        <p:nvPicPr>
          <p:cNvPr id="38" name="Graphic 37" descr="Computer outline">
            <a:extLst>
              <a:ext uri="{FF2B5EF4-FFF2-40B4-BE49-F238E27FC236}">
                <a16:creationId xmlns:a16="http://schemas.microsoft.com/office/drawing/2014/main" id="{DA72DB6B-F777-4A3D-A39C-22DC1324B7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145814" y="1197740"/>
            <a:ext cx="716929" cy="716929"/>
          </a:xfrm>
          <a:prstGeom prst="rect">
            <a:avLst/>
          </a:prstGeom>
        </p:spPr>
      </p:pic>
      <p:pic>
        <p:nvPicPr>
          <p:cNvPr id="39" name="Graphic 38" descr="Test Dummy outline">
            <a:extLst>
              <a:ext uri="{FF2B5EF4-FFF2-40B4-BE49-F238E27FC236}">
                <a16:creationId xmlns:a16="http://schemas.microsoft.com/office/drawing/2014/main" id="{FDCD8B77-0AA5-4EA6-9725-04C3727E27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145814" y="2153628"/>
            <a:ext cx="716929" cy="716929"/>
          </a:xfrm>
          <a:prstGeom prst="rect">
            <a:avLst/>
          </a:prstGeom>
        </p:spPr>
      </p:pic>
      <p:pic>
        <p:nvPicPr>
          <p:cNvPr id="40" name="Graphic 39" descr="Teacher outline">
            <a:extLst>
              <a:ext uri="{FF2B5EF4-FFF2-40B4-BE49-F238E27FC236}">
                <a16:creationId xmlns:a16="http://schemas.microsoft.com/office/drawing/2014/main" id="{70A2EC8E-A8F5-4CE0-ACA1-5CB469581D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4145814" y="3070535"/>
            <a:ext cx="716929" cy="716929"/>
          </a:xfrm>
          <a:prstGeom prst="rect">
            <a:avLst/>
          </a:prstGeom>
        </p:spPr>
      </p:pic>
      <p:pic>
        <p:nvPicPr>
          <p:cNvPr id="41" name="Graphic 40" descr="Sustainability outline">
            <a:extLst>
              <a:ext uri="{FF2B5EF4-FFF2-40B4-BE49-F238E27FC236}">
                <a16:creationId xmlns:a16="http://schemas.microsoft.com/office/drawing/2014/main" id="{65EEB1EF-0625-4833-B21C-0BB2F3FA1D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136403" y="4046304"/>
            <a:ext cx="716929" cy="716929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622AF2D5-2EC7-4681-B617-863C7F4745B5}"/>
              </a:ext>
            </a:extLst>
          </p:cNvPr>
          <p:cNvSpPr txBox="1">
            <a:spLocks/>
          </p:cNvSpPr>
          <p:nvPr/>
        </p:nvSpPr>
        <p:spPr>
          <a:xfrm>
            <a:off x="1994653" y="5658505"/>
            <a:ext cx="3613849" cy="2175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en-GB" sz="120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Passionate about new technology?</a:t>
            </a:r>
          </a:p>
          <a:p>
            <a:pPr marL="266700" indent="-266700"/>
            <a:r>
              <a:rPr lang="en-GB" sz="120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Able to think outside the box</a:t>
            </a:r>
          </a:p>
          <a:p>
            <a:pPr marL="266700" indent="-266700"/>
            <a:r>
              <a:rPr lang="en-GB" sz="120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Good at designing &amp; making</a:t>
            </a:r>
          </a:p>
          <a:p>
            <a:pPr marL="266700" indent="-266700"/>
            <a:r>
              <a:rPr lang="en-GB" sz="1200">
                <a:solidFill>
                  <a:schemeClr val="tx1">
                    <a:lumMod val="95000"/>
                    <a:lumOff val="5000"/>
                  </a:schemeClr>
                </a:solidFill>
                <a:latin typeface="Speak Pro" panose="020B0504020101020102" pitchFamily="34" charset="0"/>
              </a:rPr>
              <a:t>Able to work to deadlines?</a:t>
            </a:r>
          </a:p>
          <a:p>
            <a:endParaRPr lang="en-GB" sz="1200">
              <a:solidFill>
                <a:schemeClr val="tx1">
                  <a:lumMod val="95000"/>
                  <a:lumOff val="5000"/>
                </a:schemeClr>
              </a:solidFill>
              <a:latin typeface="Speak Pro" panose="020B0504020101020102" pitchFamily="34" charset="0"/>
            </a:endParaRPr>
          </a:p>
          <a:p>
            <a:endParaRPr lang="en-GB" sz="1200">
              <a:solidFill>
                <a:schemeClr val="tx1">
                  <a:lumMod val="95000"/>
                  <a:lumOff val="5000"/>
                </a:schemeClr>
              </a:solidFill>
              <a:latin typeface="Speak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4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Native Cottage At The Street Graphic Vector Pathway Vector, Graphic ...">
            <a:extLst>
              <a:ext uri="{FF2B5EF4-FFF2-40B4-BE49-F238E27FC236}">
                <a16:creationId xmlns:a16="http://schemas.microsoft.com/office/drawing/2014/main" id="{5EB18CC6-B346-4523-BEA7-9A573001B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51" y="173887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00412C-CA2B-8D5B-5084-AA3A7E0A8754}"/>
              </a:ext>
            </a:extLst>
          </p:cNvPr>
          <p:cNvSpPr txBox="1">
            <a:spLocks/>
          </p:cNvSpPr>
          <p:nvPr/>
        </p:nvSpPr>
        <p:spPr>
          <a:xfrm>
            <a:off x="-614943" y="4774169"/>
            <a:ext cx="3440055" cy="89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Speak Pro" panose="020B0504020101020102" pitchFamily="34" charset="0"/>
              </a:rPr>
              <a:t>Useful links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5F8EC3-60FC-AC1C-98CA-5ECDFCFC6C06}"/>
              </a:ext>
            </a:extLst>
          </p:cNvPr>
          <p:cNvSpPr txBox="1">
            <a:spLocks/>
          </p:cNvSpPr>
          <p:nvPr/>
        </p:nvSpPr>
        <p:spPr>
          <a:xfrm>
            <a:off x="364575" y="5219570"/>
            <a:ext cx="5476874" cy="213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latin typeface="Speak Pro" panose="020B0504020101020102" pitchFamily="34" charset="0"/>
                <a:hlinkClick r:id="rId3"/>
              </a:rPr>
              <a:t>What is D&amp;T?</a:t>
            </a:r>
            <a:br>
              <a:rPr lang="en-US" sz="1400">
                <a:latin typeface="Speak Pro" panose="020B0504020101020102" pitchFamily="34" charset="0"/>
              </a:rPr>
            </a:br>
            <a:endParaRPr lang="en-US" sz="1400">
              <a:latin typeface="Speak Pro" panose="020B0504020101020102" pitchFamily="34" charset="0"/>
            </a:endParaRPr>
          </a:p>
          <a:p>
            <a:pPr marL="0" indent="0">
              <a:buNone/>
            </a:pPr>
            <a:r>
              <a:rPr lang="en-GB" sz="1400">
                <a:latin typeface="Speak Pro" panose="020B0504020101020102" pitchFamily="34" charset="0"/>
                <a:hlinkClick r:id="rId4"/>
              </a:rPr>
              <a:t>Why is D&amp;T important?</a:t>
            </a:r>
            <a:endParaRPr lang="en-GB" sz="1400">
              <a:latin typeface="Speak Pro" panose="020B0504020101020102" pitchFamily="34" charset="0"/>
            </a:endParaRPr>
          </a:p>
          <a:p>
            <a:pPr marL="0" indent="0">
              <a:buNone/>
            </a:pPr>
            <a:endParaRPr lang="en-US" sz="1400">
              <a:latin typeface="Speak Pro" panose="020B0504020101020102" pitchFamily="34" charset="0"/>
            </a:endParaRPr>
          </a:p>
          <a:p>
            <a:pPr marL="0" indent="0">
              <a:buNone/>
            </a:pPr>
            <a:r>
              <a:rPr lang="en-GB" sz="1400">
                <a:latin typeface="Speak Pro" panose="020B0504020101020102" pitchFamily="34" charset="0"/>
                <a:hlinkClick r:id="rId5"/>
              </a:rPr>
              <a:t>www.icanbea.org.uk</a:t>
            </a:r>
            <a:r>
              <a:rPr lang="en-GB" sz="1400">
                <a:latin typeface="Speak Pro" panose="020B0504020101020102" pitchFamily="34" charset="0"/>
              </a:rPr>
              <a:t> </a:t>
            </a:r>
          </a:p>
          <a:p>
            <a:pPr marL="0" indent="0">
              <a:buNone/>
            </a:pPr>
            <a:r>
              <a:rPr lang="en-GB" sz="1400">
                <a:latin typeface="Speak Pro" panose="020B0504020101020102" pitchFamily="34" charset="0"/>
              </a:rPr>
              <a:t>(Norfolk careers website)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A7328D-EF36-3727-482E-33A1BD088E69}"/>
              </a:ext>
            </a:extLst>
          </p:cNvPr>
          <p:cNvSpPr/>
          <p:nvPr/>
        </p:nvSpPr>
        <p:spPr>
          <a:xfrm>
            <a:off x="0" y="0"/>
            <a:ext cx="9143999" cy="6191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6EE1D5-4DD5-FEF7-592D-D6C2674B6F1B}"/>
              </a:ext>
            </a:extLst>
          </p:cNvPr>
          <p:cNvSpPr txBox="1">
            <a:spLocks/>
          </p:cNvSpPr>
          <p:nvPr/>
        </p:nvSpPr>
        <p:spPr>
          <a:xfrm>
            <a:off x="285750" y="0"/>
            <a:ext cx="8591550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  <a:latin typeface="Aptos" panose="020B0004020202020204" pitchFamily="34" charset="0"/>
              </a:rPr>
              <a:t>Future academic pathways &amp; Careers.</a:t>
            </a:r>
            <a:endParaRPr lang="en-GB" sz="1700">
              <a:solidFill>
                <a:schemeClr val="bg1"/>
              </a:solidFill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B12B8B2A-6C21-4E52-9460-A6C0B46AFC51}"/>
              </a:ext>
            </a:extLst>
          </p:cNvPr>
          <p:cNvSpPr txBox="1">
            <a:spLocks/>
          </p:cNvSpPr>
          <p:nvPr/>
        </p:nvSpPr>
        <p:spPr>
          <a:xfrm>
            <a:off x="177610" y="1376984"/>
            <a:ext cx="2559174" cy="1833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b="1">
                <a:latin typeface="Speak Pro" panose="020B0504020101020102" pitchFamily="34" charset="0"/>
              </a:rPr>
              <a:t>A-Level</a:t>
            </a:r>
          </a:p>
          <a:p>
            <a:pPr>
              <a:spcBef>
                <a:spcPts val="0"/>
              </a:spcBef>
            </a:pPr>
            <a:r>
              <a:rPr lang="en-GB" sz="1600" b="1">
                <a:latin typeface="Speak Pro" panose="020B0504020101020102" pitchFamily="34" charset="0"/>
              </a:rPr>
              <a:t>University Degree</a:t>
            </a:r>
          </a:p>
          <a:p>
            <a:pPr>
              <a:spcBef>
                <a:spcPts val="0"/>
              </a:spcBef>
            </a:pPr>
            <a:r>
              <a:rPr lang="en-GB" sz="1600" b="1">
                <a:latin typeface="Speak Pro" panose="020B0504020101020102" pitchFamily="34" charset="0"/>
              </a:rPr>
              <a:t>Apprenticeships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324F72-4497-4DD4-9DBF-BC07882387E5}"/>
              </a:ext>
            </a:extLst>
          </p:cNvPr>
          <p:cNvSpPr txBox="1"/>
          <p:nvPr/>
        </p:nvSpPr>
        <p:spPr>
          <a:xfrm>
            <a:off x="3020231" y="1123494"/>
            <a:ext cx="676323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Mechanical Engineer/Civil Engineer/Systems Engineer /Operations Engineer/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Software Engineer/Big Data Engineer/PHD Research Engineer/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Electrical Design Engineer/Product Development Engineer/Fire engineer/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Weapon Engineer Officer/Scientific Technical Officer/Software Developer 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Technology Consultant/Clinical Support Specialist /Microbiology Technician/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Analytical Scientist/Project Manager/Investment Data Analyst/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Software Developer/Computer Vision Scientist/Quantitative Consultant/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Computer Vision Scientist/IT Business Analyst/Engineering Platoon Officer</a:t>
            </a:r>
            <a:r>
              <a:rPr lang="en-US" sz="1400">
                <a:solidFill>
                  <a:srgbClr val="242424"/>
                </a:solidFill>
                <a:latin typeface="Speak Pro" panose="020B0504020101020102" pitchFamily="34" charset="0"/>
              </a:rPr>
              <a:t>/ </a:t>
            </a:r>
            <a:br>
              <a:rPr lang="en-US" sz="1400">
                <a:solidFill>
                  <a:srgbClr val="242424"/>
                </a:solidFill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Animator/ Antique dealer/Architect/ Architectural technician/Art editor/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Art gallery curator/Arts administrator/Art therapist/Art valuer/Blacksmith 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Cabinet maker/CAD technician/Cake decorator/Ceramics designer/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Clothing alteration hand/Community arts worker/Conservator/Costume designer/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Design Engineer/Dressmaker/Exhibition designer/Fashion designer/ Fine artist/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Footwear designer/French polisher/furniture designer/Furniture restorer/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Glass Engraver/Glassmaker/Graphic designer/illustrator/Interior designer/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 err="1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Jewellery</a:t>
            </a: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 Designer-maker/landscape architect/leather craft worker/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Machine printer/Make-up artist/Medical illustrator /Mode! maker/</a:t>
            </a:r>
            <a:br>
              <a:rPr lang="en-US" sz="1400">
                <a:solidFill>
                  <a:srgbClr val="242424"/>
                </a:solidFill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Museum curator/Musical instrument maker/Naval architect/ Pattern cutter/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Pattern grader/ Photographer/Photographic Stylist/Photographic technician/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Picture framer/Product designer/Prop maker/Reprographic assistant/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Set designer/Signwriter/Stonemason/Tailor/Tattooist/Textile designer/</a:t>
            </a:r>
            <a:b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</a:b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Textiles production manager/Web designer</a:t>
            </a:r>
            <a:endParaRPr lang="en-US" sz="1400">
              <a:solidFill>
                <a:srgbClr val="242424"/>
              </a:solidFill>
              <a:latin typeface="Speak Pro" panose="020B0504020101020102" pitchFamily="34" charset="0"/>
            </a:endParaRPr>
          </a:p>
          <a:p>
            <a:pPr algn="l" rtl="0" fontAlgn="base"/>
            <a:r>
              <a:rPr lang="en-US" sz="1400">
                <a:solidFill>
                  <a:srgbClr val="242424"/>
                </a:solidFill>
                <a:latin typeface="Speak Pro" panose="020B0504020101020102" pitchFamily="34" charset="0"/>
              </a:rPr>
              <a:t>……</a:t>
            </a:r>
            <a:r>
              <a:rPr lang="en-US" sz="1400" b="0" i="0">
                <a:solidFill>
                  <a:srgbClr val="242424"/>
                </a:solidFill>
                <a:effectLst/>
                <a:latin typeface="Speak Pro" panose="020B0504020101020102" pitchFamily="34" charset="0"/>
              </a:rPr>
              <a:t>… and more!! </a:t>
            </a:r>
          </a:p>
          <a:p>
            <a:pPr algn="l" rtl="0" fontAlgn="base"/>
            <a:endParaRPr lang="en-US" sz="1400">
              <a:solidFill>
                <a:srgbClr val="242424"/>
              </a:solidFill>
              <a:latin typeface="Speak Pro" panose="020B0504020101020102" pitchFamily="34" charset="0"/>
            </a:endParaRPr>
          </a:p>
          <a:p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  <a:latin typeface="Speak Pro"/>
              </a:rPr>
              <a:t>If you have any questions contact Mr Meeson at: j.meeson@wymcol.org</a:t>
            </a:r>
          </a:p>
          <a:p>
            <a:pPr algn="l" rtl="0" fontAlgn="base"/>
            <a:endParaRPr lang="en-US" sz="1400" b="0" i="0">
              <a:solidFill>
                <a:srgbClr val="000000"/>
              </a:solidFill>
              <a:effectLst/>
              <a:latin typeface="Speak Pro" panose="020B0504020101020102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08959A97-1B6F-41C5-A480-E1559F89F68E}"/>
              </a:ext>
            </a:extLst>
          </p:cNvPr>
          <p:cNvSpPr txBox="1">
            <a:spLocks/>
          </p:cNvSpPr>
          <p:nvPr/>
        </p:nvSpPr>
        <p:spPr>
          <a:xfrm>
            <a:off x="-352199" y="1004863"/>
            <a:ext cx="3440055" cy="89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Speak Pro" panose="020B0504020101020102" pitchFamily="34" charset="0"/>
              </a:rPr>
              <a:t>Further Study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695E5FB-327E-49B7-A03D-DF31E66BF190}"/>
              </a:ext>
            </a:extLst>
          </p:cNvPr>
          <p:cNvSpPr txBox="1">
            <a:spLocks/>
          </p:cNvSpPr>
          <p:nvPr/>
        </p:nvSpPr>
        <p:spPr>
          <a:xfrm>
            <a:off x="1828843" y="712754"/>
            <a:ext cx="3440055" cy="89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Speak Pro" panose="020B0504020101020102" pitchFamily="34" charset="0"/>
              </a:rPr>
              <a:t>Careers</a:t>
            </a:r>
          </a:p>
        </p:txBody>
      </p:sp>
    </p:spTree>
    <p:extLst>
      <p:ext uri="{BB962C8B-B14F-4D97-AF65-F5344CB8AC3E}">
        <p14:creationId xmlns:p14="http://schemas.microsoft.com/office/powerpoint/2010/main" val="129771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EACF24C8E1549B4BC214788D0AE93" ma:contentTypeVersion="6" ma:contentTypeDescription="Create a new document." ma:contentTypeScope="" ma:versionID="23e6c30f4f30b404306a8da3627b15d9">
  <xsd:schema xmlns:xsd="http://www.w3.org/2001/XMLSchema" xmlns:xs="http://www.w3.org/2001/XMLSchema" xmlns:p="http://schemas.microsoft.com/office/2006/metadata/properties" xmlns:ns2="84d7c146-4e3a-4d78-ba7d-db8abde17365" xmlns:ns3="98c4ce00-9ba1-4bc6-8c52-aa848e04605e" targetNamespace="http://schemas.microsoft.com/office/2006/metadata/properties" ma:root="true" ma:fieldsID="331a3fbb66272583e0293a1c3e1d4bb2" ns2:_="" ns3:_="">
    <xsd:import namespace="84d7c146-4e3a-4d78-ba7d-db8abde17365"/>
    <xsd:import namespace="98c4ce00-9ba1-4bc6-8c52-aa848e0460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7c146-4e3a-4d78-ba7d-db8abde17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4ce00-9ba1-4bc6-8c52-aa848e0460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C30307-D516-4BFE-83B9-F55205F96B8B}">
  <ds:schemaRefs>
    <ds:schemaRef ds:uri="84d7c146-4e3a-4d78-ba7d-db8abde17365"/>
    <ds:schemaRef ds:uri="98c4ce00-9ba1-4bc6-8c52-aa848e0460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BEEFB4-2DFD-445E-9C92-38C15BE51C00}"/>
</file>

<file path=customXml/itemProps3.xml><?xml version="1.0" encoding="utf-8"?>
<ds:datastoreItem xmlns:ds="http://schemas.openxmlformats.org/officeDocument/2006/customXml" ds:itemID="{E3188D0C-FDDC-4DF4-A8E1-C168012920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leadership?  Lesson 1</dc:title>
  <dc:creator>Mr D Browning (BRWd1)</dc:creator>
  <cp:revision>30</cp:revision>
  <cp:lastPrinted>2022-01-04T11:04:59Z</cp:lastPrinted>
  <dcterms:created xsi:type="dcterms:W3CDTF">2020-09-12T09:05:29Z</dcterms:created>
  <dcterms:modified xsi:type="dcterms:W3CDTF">2026-01-27T10:25:57Z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0x010100723EACF24C8E1549B4BC214788D0AE93</vt:lpwstr>
  </property>
</Properties>
</file>