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 D Browning (BRWd1)" initials="MDB(" lastIdx="1" clrIdx="0">
    <p:extLst>
      <p:ext uri="{19B8F6BF-5375-455C-9EA6-DF929625EA0E}">
        <p15:presenceInfo xmlns:p15="http://schemas.microsoft.com/office/powerpoint/2012/main" userId="S::brownida.staff@wymondhamcollege.org::56fc6b79-0d1d-45ba-b198-f008c2b9b2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E3C"/>
    <a:srgbClr val="00396D"/>
    <a:srgbClr val="0065A4"/>
    <a:srgbClr val="309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30FA6-7417-17CF-3AA3-2728EC7B1243}" v="5" dt="2026-02-04T10:55:57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.Williams" userId="S::k.williams@wymcol.org::73811131-5813-41a8-95aa-9c6f383e766f" providerId="AD" clId="Web-{1685D793-0C23-A013-4131-F778E96BE1D2}"/>
    <pc:docChg chg="modSld">
      <pc:chgData name="K.Williams" userId="S::k.williams@wymcol.org::73811131-5813-41a8-95aa-9c6f383e766f" providerId="AD" clId="Web-{1685D793-0C23-A013-4131-F778E96BE1D2}" dt="2026-01-27T15:22:55.104" v="1" actId="20577"/>
      <pc:docMkLst>
        <pc:docMk/>
      </pc:docMkLst>
      <pc:sldChg chg="modSp">
        <pc:chgData name="K.Williams" userId="S::k.williams@wymcol.org::73811131-5813-41a8-95aa-9c6f383e766f" providerId="AD" clId="Web-{1685D793-0C23-A013-4131-F778E96BE1D2}" dt="2026-01-27T15:22:55.104" v="1" actId="20577"/>
        <pc:sldMkLst>
          <pc:docMk/>
          <pc:sldMk cId="4072474209" sldId="259"/>
        </pc:sldMkLst>
        <pc:spChg chg="mod">
          <ac:chgData name="K.Williams" userId="S::k.williams@wymcol.org::73811131-5813-41a8-95aa-9c6f383e766f" providerId="AD" clId="Web-{1685D793-0C23-A013-4131-F778E96BE1D2}" dt="2026-01-27T15:22:55.104" v="1" actId="20577"/>
          <ac:spMkLst>
            <pc:docMk/>
            <pc:sldMk cId="4072474209" sldId="259"/>
            <ac:spMk id="9" creationId="{DB7AEF7E-AFB4-3CE1-CA5B-08FCA5101968}"/>
          </ac:spMkLst>
        </pc:spChg>
      </pc:sldChg>
    </pc:docChg>
  </pc:docChgLst>
  <pc:docChgLst>
    <pc:chgData name="K.Williams" userId="S::k.williams@wymcol.org::73811131-5813-41a8-95aa-9c6f383e766f" providerId="AD" clId="Web-{AC430FA6-7417-17CF-3AA3-2728EC7B1243}"/>
    <pc:docChg chg="modSld">
      <pc:chgData name="K.Williams" userId="S::k.williams@wymcol.org::73811131-5813-41a8-95aa-9c6f383e766f" providerId="AD" clId="Web-{AC430FA6-7417-17CF-3AA3-2728EC7B1243}" dt="2026-02-04T10:55:57.898" v="4" actId="20577"/>
      <pc:docMkLst>
        <pc:docMk/>
      </pc:docMkLst>
      <pc:sldChg chg="modSp">
        <pc:chgData name="K.Williams" userId="S::k.williams@wymcol.org::73811131-5813-41a8-95aa-9c6f383e766f" providerId="AD" clId="Web-{AC430FA6-7417-17CF-3AA3-2728EC7B1243}" dt="2026-02-04T10:55:57.898" v="4" actId="20577"/>
        <pc:sldMkLst>
          <pc:docMk/>
          <pc:sldMk cId="4072474209" sldId="259"/>
        </pc:sldMkLst>
        <pc:spChg chg="mod">
          <ac:chgData name="K.Williams" userId="S::k.williams@wymcol.org::73811131-5813-41a8-95aa-9c6f383e766f" providerId="AD" clId="Web-{AC430FA6-7417-17CF-3AA3-2728EC7B1243}" dt="2026-02-04T10:55:57.898" v="4" actId="20577"/>
          <ac:spMkLst>
            <pc:docMk/>
            <pc:sldMk cId="4072474209" sldId="259"/>
            <ac:spMk id="3" creationId="{A48F2C19-1A0D-AE92-C56D-A395988C75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C6AE5-30C8-4261-B671-80EFF5FB83C4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2998-A89D-4D66-9F5C-2B2789043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0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1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98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6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0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6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7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55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8A22-F256-4252-8617-C5719A339BB9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4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groups/cvpqdxx04v3t" TargetMode="External"/><Relationship Id="rId5" Type="http://schemas.openxmlformats.org/officeDocument/2006/relationships/hyperlink" Target="https://isaaccomputerscience.org/careers_in_computer_science?examBoard=all&amp;stage=all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38100">
            <a:solidFill>
              <a:srgbClr val="003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8100">
            <a:solidFill>
              <a:srgbClr val="003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18" y="404664"/>
            <a:ext cx="2729511" cy="86409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56692" y="682067"/>
            <a:ext cx="7630616" cy="1656177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br>
              <a:rPr lang="en-GB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81E46B-C5F4-49C6-9328-6B4A770B4E76}"/>
              </a:ext>
            </a:extLst>
          </p:cNvPr>
          <p:cNvSpPr txBox="1">
            <a:spLocks/>
          </p:cNvSpPr>
          <p:nvPr/>
        </p:nvSpPr>
        <p:spPr>
          <a:xfrm>
            <a:off x="-1222" y="836712"/>
            <a:ext cx="7990566" cy="48965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>
                <a:solidFill>
                  <a:srgbClr val="002060"/>
                </a:solidFill>
                <a:latin typeface="+mn-lt"/>
                <a:cs typeface="Arial"/>
              </a:rPr>
              <a:t>Wymondham </a:t>
            </a:r>
          </a:p>
          <a:p>
            <a:pPr algn="l"/>
            <a:r>
              <a:rPr lang="en-GB" sz="6600">
                <a:solidFill>
                  <a:srgbClr val="002060"/>
                </a:solidFill>
                <a:latin typeface="+mn-lt"/>
                <a:cs typeface="Arial"/>
              </a:rPr>
              <a:t>College</a:t>
            </a:r>
            <a:br>
              <a:rPr lang="en-GB" sz="8000">
                <a:latin typeface="+mn-lt"/>
                <a:cs typeface="Arial" panose="020B0604020202020204" pitchFamily="34" charset="0"/>
              </a:rPr>
            </a:br>
            <a:br>
              <a:rPr lang="en-GB" sz="3600">
                <a:latin typeface="+mn-lt"/>
                <a:cs typeface="Arial" panose="020B0604020202020204" pitchFamily="34" charset="0"/>
              </a:rPr>
            </a:br>
            <a:r>
              <a:rPr lang="en-GB" sz="3200" b="1">
                <a:solidFill>
                  <a:srgbClr val="002060"/>
                </a:solidFill>
                <a:latin typeface="+mn-lt"/>
                <a:cs typeface="Arial"/>
              </a:rPr>
              <a:t>Options</a:t>
            </a:r>
            <a:endParaRPr lang="en-GB" sz="3200" b="1">
              <a:solidFill>
                <a:srgbClr val="002060"/>
              </a:solidFill>
              <a:latin typeface="+mn-lt"/>
              <a:ea typeface="Calibri"/>
              <a:cs typeface="Arial"/>
            </a:endParaRPr>
          </a:p>
          <a:p>
            <a:pPr algn="l"/>
            <a:r>
              <a:rPr lang="en-GB" sz="3200" b="1">
                <a:solidFill>
                  <a:srgbClr val="002060"/>
                </a:solidFill>
                <a:latin typeface="+mn-lt"/>
                <a:cs typeface="Arial"/>
              </a:rPr>
              <a:t>SUBJECT: Computer Science – OCR J277</a:t>
            </a:r>
            <a:endParaRPr lang="en-GB" sz="3200" b="1">
              <a:solidFill>
                <a:srgbClr val="002060"/>
              </a:solidFill>
              <a:latin typeface="+mn-lt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" name="Picture 1" descr="Cartoon of a person holding a computer&#10;&#10;AI-generated content may be incorrect.">
            <a:extLst>
              <a:ext uri="{FF2B5EF4-FFF2-40B4-BE49-F238E27FC236}">
                <a16:creationId xmlns:a16="http://schemas.microsoft.com/office/drawing/2014/main" id="{F1E7B97F-2A68-3F03-7D94-A89520FB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1" y="5222584"/>
            <a:ext cx="2674905" cy="1330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69022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hart of information on a blue background&#10;&#10;AI-generated content may be incorrect.">
            <a:extLst>
              <a:ext uri="{FF2B5EF4-FFF2-40B4-BE49-F238E27FC236}">
                <a16:creationId xmlns:a16="http://schemas.microsoft.com/office/drawing/2014/main" id="{F8ED701A-E555-E96E-37A8-CEDB523EB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85" y="2069"/>
            <a:ext cx="8585429" cy="685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D7385D-186A-00B6-3B48-0D1111E0C853}"/>
              </a:ext>
            </a:extLst>
          </p:cNvPr>
          <p:cNvSpPr txBox="1"/>
          <p:nvPr/>
        </p:nvSpPr>
        <p:spPr>
          <a:xfrm>
            <a:off x="0" y="165501"/>
            <a:ext cx="3423828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The Hand"/>
                <a:ea typeface="Calibri"/>
                <a:cs typeface="Calibri"/>
              </a:rPr>
              <a:t>Should I Chose Computer Science?</a:t>
            </a:r>
          </a:p>
          <a:p>
            <a:r>
              <a:rPr lang="en-US" sz="2000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Are you:</a:t>
            </a:r>
            <a:r>
              <a:rPr lang="en-US" sz="2600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 </a:t>
            </a:r>
            <a:endParaRPr lang="en-US">
              <a:solidFill>
                <a:srgbClr val="FFFFFF"/>
              </a:solidFill>
              <a:latin typeface="The Hand"/>
            </a:endParaRPr>
          </a:p>
          <a:p>
            <a:r>
              <a:rPr lang="en-US" sz="2200">
                <a:solidFill>
                  <a:srgbClr val="FFFFFF"/>
                </a:solidFill>
                <a:latin typeface="The Hand"/>
                <a:ea typeface="Calibri"/>
                <a:cs typeface="Arial"/>
              </a:rPr>
              <a:t>•</a:t>
            </a:r>
            <a:r>
              <a:rPr lang="en-US" sz="2200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Interested in technology?</a:t>
            </a:r>
            <a:endParaRPr lang="en-US">
              <a:solidFill>
                <a:srgbClr val="FFFFFF"/>
              </a:solidFill>
              <a:latin typeface="The Hand"/>
            </a:endParaRPr>
          </a:p>
          <a:p>
            <a:r>
              <a:rPr lang="en-US" sz="2200">
                <a:solidFill>
                  <a:srgbClr val="FFFFFF"/>
                </a:solidFill>
                <a:latin typeface="The Hand"/>
                <a:ea typeface="Calibri"/>
                <a:cs typeface="Arial"/>
              </a:rPr>
              <a:t>•</a:t>
            </a:r>
            <a:r>
              <a:rPr lang="en-US" sz="2200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Enjoy solving problems?</a:t>
            </a:r>
            <a:endParaRPr lang="en-US">
              <a:solidFill>
                <a:srgbClr val="FFFFFF"/>
              </a:solidFill>
              <a:latin typeface="The Hand"/>
            </a:endParaRPr>
          </a:p>
          <a:p>
            <a:r>
              <a:rPr lang="en-US" sz="2200">
                <a:solidFill>
                  <a:srgbClr val="FFFFFF"/>
                </a:solidFill>
                <a:latin typeface="The Hand"/>
                <a:ea typeface="Calibri"/>
                <a:cs typeface="Arial"/>
              </a:rPr>
              <a:t>•</a:t>
            </a:r>
            <a:r>
              <a:rPr lang="en-US" sz="2200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Resilient when presented with a challenge?</a:t>
            </a:r>
            <a:endParaRPr lang="en-US">
              <a:solidFill>
                <a:srgbClr val="FFFFFF"/>
              </a:solidFill>
              <a:latin typeface="The Hand"/>
            </a:endParaRPr>
          </a:p>
          <a:p>
            <a:r>
              <a:rPr lang="en-US" sz="2200">
                <a:solidFill>
                  <a:srgbClr val="FFFFFF"/>
                </a:solidFill>
                <a:latin typeface="The Hand"/>
                <a:ea typeface="Calibri"/>
                <a:cs typeface="Arial"/>
              </a:rPr>
              <a:t>•</a:t>
            </a:r>
            <a:r>
              <a:rPr lang="en-US" sz="2200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Creative and Logical?</a:t>
            </a:r>
            <a:endParaRPr lang="en-US">
              <a:solidFill>
                <a:srgbClr val="FFFFFF"/>
              </a:solidFill>
              <a:latin typeface="The Hand"/>
            </a:endParaRPr>
          </a:p>
          <a:p>
            <a:r>
              <a:rPr lang="en-US" sz="2200">
                <a:solidFill>
                  <a:srgbClr val="FFFFFF"/>
                </a:solidFill>
                <a:latin typeface="The Hand"/>
                <a:ea typeface="Calibri"/>
                <a:cs typeface="Arial"/>
              </a:rPr>
              <a:t>•</a:t>
            </a:r>
            <a:r>
              <a:rPr lang="en-US" sz="2200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Have a good ability in </a:t>
            </a:r>
            <a:r>
              <a:rPr lang="en-US" sz="2200" err="1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Maths</a:t>
            </a:r>
            <a:r>
              <a:rPr lang="en-US" sz="2200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?</a:t>
            </a:r>
            <a:endParaRPr lang="en-US">
              <a:solidFill>
                <a:srgbClr val="FFFFFF"/>
              </a:solidFill>
              <a:latin typeface="The Hand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438A4-9697-2572-07E9-300B30DB012E}"/>
              </a:ext>
            </a:extLst>
          </p:cNvPr>
          <p:cNvSpPr txBox="1"/>
          <p:nvPr/>
        </p:nvSpPr>
        <p:spPr>
          <a:xfrm>
            <a:off x="4138" y="2910771"/>
            <a:ext cx="3012141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The Hand"/>
                <a:ea typeface="Calibri"/>
                <a:cs typeface="Calibri"/>
              </a:rPr>
              <a:t>Why Computer Science?</a:t>
            </a:r>
            <a:endParaRPr lang="en-GB" sz="2800" b="1">
              <a:solidFill>
                <a:schemeClr val="bg1"/>
              </a:solidFill>
              <a:latin typeface="The Hand"/>
              <a:ea typeface="+mj-ea"/>
              <a:cs typeface="+mj-cs"/>
            </a:endParaRPr>
          </a:p>
          <a:p>
            <a:r>
              <a:rPr lang="en-GB" sz="2200" b="1">
                <a:solidFill>
                  <a:srgbClr val="BC5500"/>
                </a:solidFill>
                <a:latin typeface="The Hand"/>
                <a:ea typeface="+mj-ea"/>
                <a:cs typeface="+mj-cs"/>
              </a:rPr>
              <a:t>Technology</a:t>
            </a:r>
            <a:r>
              <a:rPr lang="en-US" sz="2200">
                <a:latin typeface="The Hand"/>
                <a:ea typeface="Calibri"/>
                <a:cs typeface="Calibri"/>
              </a:rPr>
              <a:t> </a:t>
            </a:r>
            <a:r>
              <a:rPr lang="en-US" sz="2200">
                <a:solidFill>
                  <a:schemeClr val="bg1"/>
                </a:solidFill>
                <a:latin typeface="The Hand"/>
                <a:ea typeface="Calibri"/>
                <a:cs typeface="Calibri"/>
              </a:rPr>
              <a:t>is embedded in every aspect of our lives.</a:t>
            </a:r>
            <a:br>
              <a:rPr lang="en-US" sz="2200">
                <a:latin typeface="The Hand"/>
                <a:ea typeface="Calibri"/>
                <a:cs typeface="Calibri"/>
              </a:rPr>
            </a:br>
            <a:r>
              <a:rPr lang="en-GB" sz="2200" b="1">
                <a:solidFill>
                  <a:schemeClr val="accent6"/>
                </a:solidFill>
                <a:latin typeface="The Hand"/>
                <a:ea typeface="+mj-ea"/>
                <a:cs typeface="+mj-cs"/>
              </a:rPr>
              <a:t>Computer Science</a:t>
            </a:r>
            <a:r>
              <a:rPr lang="en-GB" sz="2200">
                <a:solidFill>
                  <a:schemeClr val="accent6"/>
                </a:solidFill>
                <a:latin typeface="The Hand"/>
                <a:ea typeface="+mj-ea"/>
                <a:cs typeface="+mj-cs"/>
              </a:rPr>
              <a:t> </a:t>
            </a:r>
            <a:r>
              <a:rPr lang="en-US" sz="2200">
                <a:solidFill>
                  <a:schemeClr val="bg1"/>
                </a:solidFill>
                <a:latin typeface="The Hand"/>
                <a:ea typeface="Calibri"/>
                <a:cs typeface="Calibri"/>
              </a:rPr>
              <a:t>is being used help solve many of the world's biggest problems</a:t>
            </a:r>
          </a:p>
        </p:txBody>
      </p:sp>
      <p:pic>
        <p:nvPicPr>
          <p:cNvPr id="13" name="Picture 12" descr="A blue and white rectangular object with white text&#10;&#10;AI-generated content may be incorrect.">
            <a:extLst>
              <a:ext uri="{FF2B5EF4-FFF2-40B4-BE49-F238E27FC236}">
                <a16:creationId xmlns:a16="http://schemas.microsoft.com/office/drawing/2014/main" id="{8EAB6B73-0A43-2E94-D525-01FB8C6B0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085" y="3363084"/>
            <a:ext cx="4136163" cy="34055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AF2989-6064-4CCC-D718-5E288C01CCB0}"/>
              </a:ext>
            </a:extLst>
          </p:cNvPr>
          <p:cNvSpPr txBox="1"/>
          <p:nvPr/>
        </p:nvSpPr>
        <p:spPr>
          <a:xfrm>
            <a:off x="3113511" y="93095"/>
            <a:ext cx="5947737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he Hand"/>
                <a:ea typeface="Calibri"/>
                <a:cs typeface="Calibri"/>
              </a:rPr>
              <a:t>Computing and Technology impacts everything, everywhere</a:t>
            </a:r>
            <a:endParaRPr lang="en-US">
              <a:latin typeface="The Hand"/>
            </a:endParaRPr>
          </a:p>
          <a:p>
            <a:r>
              <a:rPr lang="en-US" sz="2000">
                <a:latin typeface="The Hand"/>
                <a:ea typeface="Calibri"/>
                <a:cs typeface="Calibri"/>
              </a:rPr>
              <a:t>In the United Kingdom, the application of technology helps drive our entire economy</a:t>
            </a:r>
          </a:p>
          <a:p>
            <a:r>
              <a:rPr lang="en-US" sz="1700">
                <a:latin typeface="The Hand"/>
                <a:ea typeface="Calibri"/>
                <a:cs typeface="Calibri"/>
              </a:rPr>
              <a:t>Technology impacts every part of our lives:</a:t>
            </a:r>
            <a:endParaRPr lang="en-US">
              <a:latin typeface="The Hand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700">
                <a:latin typeface="The Hand"/>
                <a:ea typeface="Calibri"/>
                <a:cs typeface="Calibri"/>
              </a:rPr>
              <a:t>Health</a:t>
            </a:r>
            <a:endParaRPr lang="en-US">
              <a:latin typeface="The Hand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700">
                <a:latin typeface="The Hand"/>
                <a:ea typeface="Calibri"/>
                <a:cs typeface="Calibri"/>
              </a:rPr>
              <a:t>Education</a:t>
            </a:r>
            <a:endParaRPr lang="en-US">
              <a:latin typeface="The Hand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700">
                <a:latin typeface="The Hand"/>
                <a:ea typeface="Calibri"/>
                <a:cs typeface="Calibri"/>
              </a:rPr>
              <a:t>Environment</a:t>
            </a:r>
            <a:endParaRPr lang="en-US">
              <a:latin typeface="The Hand"/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700">
                <a:latin typeface="The Hand"/>
                <a:ea typeface="Calibri"/>
                <a:cs typeface="Calibri"/>
              </a:rPr>
              <a:t>Security and national defense</a:t>
            </a:r>
            <a:endParaRPr lang="en-US">
              <a:latin typeface="The Hand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700">
                <a:latin typeface="The Hand"/>
                <a:ea typeface="Calibri"/>
                <a:cs typeface="Calibri"/>
              </a:rPr>
              <a:t>Research and development</a:t>
            </a:r>
            <a:endParaRPr lang="en-US">
              <a:latin typeface="The Hand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700">
                <a:latin typeface="The Hand"/>
                <a:ea typeface="Calibri"/>
                <a:cs typeface="Calibri"/>
              </a:rPr>
              <a:t>Manufacturing</a:t>
            </a:r>
            <a:endParaRPr lang="en-US">
              <a:latin typeface="The Hand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700">
                <a:latin typeface="The Hand"/>
                <a:ea typeface="Calibri"/>
                <a:cs typeface="Calibri"/>
              </a:rPr>
              <a:t>Tourism and transport</a:t>
            </a:r>
            <a:endParaRPr lang="en-US">
              <a:latin typeface="The Hand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700">
                <a:latin typeface="The Hand"/>
                <a:ea typeface="Calibri"/>
                <a:cs typeface="Calibri"/>
              </a:rPr>
              <a:t>Entertainment…</a:t>
            </a:r>
            <a:endParaRPr lang="en-US">
              <a:latin typeface="The Hand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787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2C19-1A0D-AE92-C56D-A395988C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39" y="-82561"/>
            <a:ext cx="7293023" cy="17558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The Hand"/>
                <a:ea typeface="Calibri"/>
                <a:cs typeface="Calibri"/>
              </a:rPr>
              <a:t>Skills in Computer Science can offer you an incredible wide range of jobs!</a:t>
            </a:r>
            <a:br>
              <a:rPr lang="en-GB" sz="2400" dirty="0">
                <a:latin typeface="The Hand" panose="03070502030502020204" pitchFamily="66" charset="0"/>
                <a:ea typeface="Calibri"/>
                <a:cs typeface="Calibri"/>
              </a:rPr>
            </a:br>
            <a:r>
              <a:rPr lang="en-GB" sz="2400">
                <a:solidFill>
                  <a:schemeClr val="bg1"/>
                </a:solidFill>
                <a:latin typeface="The Hand"/>
                <a:ea typeface="Calibri"/>
                <a:cs typeface="Calibri"/>
              </a:rPr>
              <a:t>There are hardly any job sectors which don’t make use of skills related to:</a:t>
            </a:r>
            <a:br>
              <a:rPr lang="en-GB" sz="2400" dirty="0">
                <a:latin typeface="The Hand" panose="03070502030502020204" pitchFamily="66" charset="0"/>
                <a:ea typeface="Calibri"/>
                <a:cs typeface="Calibri"/>
              </a:rPr>
            </a:br>
            <a:r>
              <a:rPr lang="en-GB" sz="2400" dirty="0">
                <a:solidFill>
                  <a:schemeClr val="bg1"/>
                </a:solidFill>
                <a:latin typeface="The Hand"/>
                <a:ea typeface="Calibri"/>
                <a:cs typeface="Calibri"/>
              </a:rPr>
              <a:t>- Information Technology</a:t>
            </a:r>
            <a:br>
              <a:rPr lang="en-GB" sz="2400" dirty="0">
                <a:latin typeface="The Hand" panose="03070502030502020204" pitchFamily="66" charset="0"/>
                <a:ea typeface="Calibri"/>
                <a:cs typeface="Calibri"/>
              </a:rPr>
            </a:br>
            <a:r>
              <a:rPr lang="en-GB" sz="2400" dirty="0">
                <a:solidFill>
                  <a:schemeClr val="bg1"/>
                </a:solidFill>
                <a:latin typeface="The Hand"/>
                <a:ea typeface="Calibri"/>
                <a:cs typeface="Calibri"/>
              </a:rPr>
              <a:t>- Computer Science</a:t>
            </a:r>
            <a:endParaRPr lang="en-GB" sz="1700" dirty="0">
              <a:solidFill>
                <a:schemeClr val="bg1"/>
              </a:solidFill>
              <a:latin typeface="The Hand"/>
            </a:endParaRPr>
          </a:p>
        </p:txBody>
      </p:sp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9C9C50F0-47E4-7B4D-C984-AF519F2976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90" t="-86" r="668" b="2343"/>
          <a:stretch/>
        </p:blipFill>
        <p:spPr>
          <a:xfrm>
            <a:off x="6703452" y="2217956"/>
            <a:ext cx="2313738" cy="4511023"/>
          </a:xfrm>
          <a:prstGeom prst="rect">
            <a:avLst/>
          </a:prstGeom>
        </p:spPr>
      </p:pic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A01F8B37-C8F2-4BDA-8D9A-FD490FE65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619" y="1701217"/>
            <a:ext cx="1167702" cy="51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D996EC-FD3D-5D63-2FF5-B2144ABA2A23}"/>
              </a:ext>
            </a:extLst>
          </p:cNvPr>
          <p:cNvSpPr/>
          <p:nvPr/>
        </p:nvSpPr>
        <p:spPr>
          <a:xfrm>
            <a:off x="6688382" y="1680412"/>
            <a:ext cx="2315549" cy="50277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7AEF7E-AFB4-3CE1-CA5B-08FCA5101968}"/>
              </a:ext>
            </a:extLst>
          </p:cNvPr>
          <p:cNvSpPr txBox="1"/>
          <p:nvPr/>
        </p:nvSpPr>
        <p:spPr>
          <a:xfrm>
            <a:off x="6301212" y="43777"/>
            <a:ext cx="257672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he Hand"/>
              </a:rPr>
              <a:t>Further Study: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The Hand"/>
              </a:rPr>
              <a:t>A Levels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The Hand"/>
              </a:rPr>
              <a:t>Level 3 Qualifications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The Hand"/>
              </a:rPr>
              <a:t>Higher Education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The Hand"/>
              </a:rPr>
              <a:t>Level 3 Apprenticeships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82DE26-1239-2458-1376-44DAF331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21" y="43775"/>
            <a:ext cx="1044293" cy="12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843F32-B2ED-0CE3-A1D4-834E0A3ED603}"/>
              </a:ext>
            </a:extLst>
          </p:cNvPr>
          <p:cNvSpPr txBox="1"/>
          <p:nvPr/>
        </p:nvSpPr>
        <p:spPr>
          <a:xfrm>
            <a:off x="113406" y="1692274"/>
            <a:ext cx="6446315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>
                <a:latin typeface="The Hand" panose="03070502030502020204" pitchFamily="66" charset="0"/>
              </a:rPr>
              <a:t>Careers Videos </a:t>
            </a:r>
            <a:r>
              <a:rPr lang="en-GB">
                <a:latin typeface="The Hand" panose="03070502030502020204" pitchFamily="66" charset="0"/>
              </a:rPr>
              <a:t>– </a:t>
            </a:r>
            <a:r>
              <a:rPr lang="en-GB">
                <a:latin typeface="The Hand" panose="03070502030502020204" pitchFamily="66" charset="0"/>
                <a:hlinkClick r:id="rId5"/>
              </a:rPr>
              <a:t>Find out more about some of the careers in Computing here</a:t>
            </a:r>
            <a:r>
              <a:rPr lang="en-GB">
                <a:latin typeface="The Hand" panose="03070502030502020204" pitchFamily="66" charset="0"/>
              </a:rPr>
              <a:t> and on </a:t>
            </a:r>
            <a:r>
              <a:rPr lang="en-GB">
                <a:latin typeface="The Hand" panose="03070502030502020204" pitchFamily="66" charset="0"/>
                <a:hlinkClick r:id="rId6"/>
              </a:rPr>
              <a:t>BBC Bitesize </a:t>
            </a:r>
            <a:endParaRPr lang="en-GB">
              <a:latin typeface="The Hand" panose="030705020305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CF6C79-6C57-6B0C-420C-BA83A2CBCE8E}"/>
              </a:ext>
            </a:extLst>
          </p:cNvPr>
          <p:cNvSpPr txBox="1"/>
          <p:nvPr/>
        </p:nvSpPr>
        <p:spPr>
          <a:xfrm>
            <a:off x="113499" y="2253108"/>
            <a:ext cx="6446315" cy="4455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These are just some of the roles in Computing, they span various industries, from healthcare to entertainment:</a:t>
            </a:r>
            <a:endParaRPr lang="en-GB" sz="1350" b="1" i="0">
              <a:solidFill>
                <a:srgbClr val="111111"/>
              </a:solidFill>
              <a:effectLst/>
              <a:latin typeface="The Hand" panose="03070502030502020204" pitchFamily="66" charset="0"/>
            </a:endParaRP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Software Developer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Design, code, test, and maintain software applications.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Web Developer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Create and maintain websites and web applications.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Mobile Application Developer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Develop apps for mobile platforms like iOS and Android.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Data Scientist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Analyse and interpret complex data to help organizations make decisions.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Database Administrator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Manage and maintain databases to ensure data security and availability.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Machine Learning Engineer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Develop algorithms that enable machines to learn from data.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Cybersecurity Analyst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Protect systems and networks from cyber threats.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Information Systems Manager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Oversee the IT needs of an organization.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Network Engineer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Design and manage computer networks.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AI Researcher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Conduct research to advance artificial intelligence technologies.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Game Developer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Create video games for various platforms.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Systems Analyst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Analyse and design technology solutions to meet business needs.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IT Consultant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Provide expert advice on technology solutions.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Cloud Engineer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Design and manage cloud computing solutions.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DevOps Engineer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Bridge the gap between software development and IT operations.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UX/UI Designer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Design user interfaces and experiences for digital products.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Robotics Engineer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Develop robots and robotic systems.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Health Informatics Specialist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Manage and analyse health data.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Bioinformatics Scientist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Apply computer science to biological data.</a:t>
            </a:r>
          </a:p>
          <a:p>
            <a:pPr algn="l">
              <a:buFont typeface="+mj-lt"/>
              <a:buAutoNum type="arabicPeriod"/>
            </a:pPr>
            <a:r>
              <a:rPr lang="en-GB" sz="1350" b="1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Animator</a:t>
            </a:r>
            <a:r>
              <a:rPr lang="en-GB" sz="1350" b="0" i="0">
                <a:solidFill>
                  <a:srgbClr val="111111"/>
                </a:solidFill>
                <a:effectLst/>
                <a:latin typeface="The Hand" panose="03070502030502020204" pitchFamily="66" charset="0"/>
              </a:rPr>
              <a:t>: Create computer-generated animations for films, games, and other media.</a:t>
            </a:r>
          </a:p>
        </p:txBody>
      </p:sp>
    </p:spTree>
    <p:extLst>
      <p:ext uri="{BB962C8B-B14F-4D97-AF65-F5344CB8AC3E}">
        <p14:creationId xmlns:p14="http://schemas.microsoft.com/office/powerpoint/2010/main" val="407247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3EACF24C8E1549B4BC214788D0AE93" ma:contentTypeVersion="6" ma:contentTypeDescription="Create a new document." ma:contentTypeScope="" ma:versionID="23e6c30f4f30b404306a8da3627b15d9">
  <xsd:schema xmlns:xsd="http://www.w3.org/2001/XMLSchema" xmlns:xs="http://www.w3.org/2001/XMLSchema" xmlns:p="http://schemas.microsoft.com/office/2006/metadata/properties" xmlns:ns2="84d7c146-4e3a-4d78-ba7d-db8abde17365" xmlns:ns3="98c4ce00-9ba1-4bc6-8c52-aa848e04605e" targetNamespace="http://schemas.microsoft.com/office/2006/metadata/properties" ma:root="true" ma:fieldsID="331a3fbb66272583e0293a1c3e1d4bb2" ns2:_="" ns3:_="">
    <xsd:import namespace="84d7c146-4e3a-4d78-ba7d-db8abde17365"/>
    <xsd:import namespace="98c4ce00-9ba1-4bc6-8c52-aa848e0460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7c146-4e3a-4d78-ba7d-db8abde173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4ce00-9ba1-4bc6-8c52-aa848e0460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22783C-420F-4F17-84B1-B7C82AFD01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d7c146-4e3a-4d78-ba7d-db8abde17365"/>
    <ds:schemaRef ds:uri="98c4ce00-9ba1-4bc6-8c52-aa848e0460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C30307-D516-4BFE-83B9-F55205F96B8B}">
  <ds:schemaRefs>
    <ds:schemaRef ds:uri="84d7c146-4e3a-4d78-ba7d-db8abde17365"/>
    <ds:schemaRef ds:uri="98c4ce00-9ba1-4bc6-8c52-aa848e0460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188D0C-FDDC-4DF4-A8E1-C168012920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leadership?  Lesson 1</dc:title>
  <dc:creator>Mr D Browning (BRWd1)</dc:creator>
  <cp:revision>5</cp:revision>
  <cp:lastPrinted>2022-01-04T11:04:59Z</cp:lastPrinted>
  <dcterms:created xsi:type="dcterms:W3CDTF">2020-09-12T09:05:29Z</dcterms:created>
  <dcterms:modified xsi:type="dcterms:W3CDTF">2026-02-04T10:56:04Z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0x010100723EACF24C8E1549B4BC214788D0AE93</vt:lpwstr>
  </property>
</Properties>
</file>