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7" r:id="rId6"/>
    <p:sldId id="258" r:id="rId7"/>
    <p:sldId id="259"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D Browning (BRWd1)" initials="MDB(" lastIdx="1" clrIdx="0">
    <p:extLst>
      <p:ext uri="{19B8F6BF-5375-455C-9EA6-DF929625EA0E}">
        <p15:presenceInfo xmlns:p15="http://schemas.microsoft.com/office/powerpoint/2012/main" userId="S::brownida.staff@wymondhamcollege.org::56fc6b79-0d1d-45ba-b198-f008c2b9b2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D"/>
    <a:srgbClr val="0065A4"/>
    <a:srgbClr val="309E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4B36AE-9633-D38F-94F5-BD5A98D4838D}" v="60" dt="2026-01-22T11:17:18.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17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Weston" userId="S::n.weston@wymcol.org::9b028f9b-1ef0-4167-9b48-75d409895737" providerId="AD" clId="Web-{ED4B36AE-9633-D38F-94F5-BD5A98D4838D}"/>
    <pc:docChg chg="modSld">
      <pc:chgData name="N.Weston" userId="S::n.weston@wymcol.org::9b028f9b-1ef0-4167-9b48-75d409895737" providerId="AD" clId="Web-{ED4B36AE-9633-D38F-94F5-BD5A98D4838D}" dt="2026-01-22T11:17:18.862" v="58" actId="20577"/>
      <pc:docMkLst>
        <pc:docMk/>
      </pc:docMkLst>
      <pc:sldChg chg="modSp">
        <pc:chgData name="N.Weston" userId="S::n.weston@wymcol.org::9b028f9b-1ef0-4167-9b48-75d409895737" providerId="AD" clId="Web-{ED4B36AE-9633-D38F-94F5-BD5A98D4838D}" dt="2026-01-22T11:17:18.862" v="58" actId="20577"/>
        <pc:sldMkLst>
          <pc:docMk/>
          <pc:sldMk cId="1441490321" sldId="257"/>
        </pc:sldMkLst>
        <pc:spChg chg="mod">
          <ac:chgData name="N.Weston" userId="S::n.weston@wymcol.org::9b028f9b-1ef0-4167-9b48-75d409895737" providerId="AD" clId="Web-{ED4B36AE-9633-D38F-94F5-BD5A98D4838D}" dt="2026-01-22T11:17:18.862" v="58" actId="20577"/>
          <ac:spMkLst>
            <pc:docMk/>
            <pc:sldMk cId="1441490321" sldId="257"/>
            <ac:spMk id="5" creationId="{223B6BD1-C8B2-DC75-5C5A-862444A85D07}"/>
          </ac:spMkLst>
        </pc:spChg>
      </pc:sldChg>
      <pc:sldChg chg="modSp">
        <pc:chgData name="N.Weston" userId="S::n.weston@wymcol.org::9b028f9b-1ef0-4167-9b48-75d409895737" providerId="AD" clId="Web-{ED4B36AE-9633-D38F-94F5-BD5A98D4838D}" dt="2026-01-22T11:16:51.408" v="29" actId="20577"/>
        <pc:sldMkLst>
          <pc:docMk/>
          <pc:sldMk cId="1467877557" sldId="258"/>
        </pc:sldMkLst>
        <pc:spChg chg="mod">
          <ac:chgData name="N.Weston" userId="S::n.weston@wymcol.org::9b028f9b-1ef0-4167-9b48-75d409895737" providerId="AD" clId="Web-{ED4B36AE-9633-D38F-94F5-BD5A98D4838D}" dt="2026-01-22T11:16:51.408" v="29" actId="20577"/>
          <ac:spMkLst>
            <pc:docMk/>
            <pc:sldMk cId="1467877557" sldId="258"/>
            <ac:spMk id="3" creationId="{903185A3-CED5-7D4F-D324-E053EC38C2F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0FC6AE5-30C8-4261-B671-80EFF5FB83C4}" type="datetimeFigureOut">
              <a:rPr lang="en-GB" smtClean="0"/>
              <a:t>22/01/2026</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61842998-A89D-4D66-9F5C-2B278904357E}" type="slidenum">
              <a:rPr lang="en-GB" smtClean="0"/>
              <a:t>‹#›</a:t>
            </a:fld>
            <a:endParaRPr lang="en-GB"/>
          </a:p>
        </p:txBody>
      </p:sp>
    </p:spTree>
    <p:extLst>
      <p:ext uri="{BB962C8B-B14F-4D97-AF65-F5344CB8AC3E}">
        <p14:creationId xmlns:p14="http://schemas.microsoft.com/office/powerpoint/2010/main" val="4152409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405011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72798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3619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17826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288A22-F256-4252-8617-C5719A339BB9}" type="datetimeFigureOut">
              <a:rPr lang="en-GB" smtClean="0"/>
              <a:t>22/01/2026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983006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7288A22-F256-4252-8617-C5719A339BB9}"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8106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7288A22-F256-4252-8617-C5719A339BB9}" type="datetimeFigureOut">
              <a:rPr lang="en-GB" smtClean="0"/>
              <a:t>22/01/2026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661574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7288A22-F256-4252-8617-C5719A339BB9}" type="datetimeFigureOut">
              <a:rPr lang="en-GB" smtClean="0"/>
              <a:t>22/01/2026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16017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88A22-F256-4252-8617-C5719A339BB9}" type="datetimeFigureOut">
              <a:rPr lang="en-GB" smtClean="0"/>
              <a:t>22/01/2026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9108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00741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22/01/2026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036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55000" r="-3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88A22-F256-4252-8617-C5719A339BB9}" type="datetimeFigureOut">
              <a:rPr lang="en-GB" smtClean="0"/>
              <a:t>22/01/2026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7C418-B940-4C93-8B80-C7C8CD81045E}" type="slidenum">
              <a:rPr lang="en-GB" smtClean="0"/>
              <a:t>‹#›</a:t>
            </a:fld>
            <a:endParaRPr lang="en-GB"/>
          </a:p>
        </p:txBody>
      </p:sp>
    </p:spTree>
    <p:extLst>
      <p:ext uri="{BB962C8B-B14F-4D97-AF65-F5344CB8AC3E}">
        <p14:creationId xmlns:p14="http://schemas.microsoft.com/office/powerpoint/2010/main" val="1085449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0" y="260648"/>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6597352"/>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1218" y="404664"/>
            <a:ext cx="2729511" cy="864096"/>
          </a:xfrm>
          <a:prstGeom prst="rect">
            <a:avLst/>
          </a:prstGeom>
        </p:spPr>
      </p:pic>
      <p:sp>
        <p:nvSpPr>
          <p:cNvPr id="12" name="Title 1"/>
          <p:cNvSpPr>
            <a:spLocks noGrp="1"/>
          </p:cNvSpPr>
          <p:nvPr>
            <p:ph type="ctrTitle"/>
          </p:nvPr>
        </p:nvSpPr>
        <p:spPr>
          <a:xfrm>
            <a:off x="756692" y="682067"/>
            <a:ext cx="7630616" cy="1656177"/>
          </a:xfrm>
          <a:ln>
            <a:noFill/>
          </a:ln>
        </p:spPr>
        <p:txBody>
          <a:bodyPr>
            <a:normAutofit/>
          </a:bodyPr>
          <a:lstStyle/>
          <a:p>
            <a:pPr eaLnBrk="1" hangingPunct="1"/>
            <a:br>
              <a:rPr lang="en-GB" sz="3200" b="1">
                <a:solidFill>
                  <a:srgbClr val="002060"/>
                </a:solidFill>
                <a:latin typeface="Arial" panose="020B0604020202020204" pitchFamily="34" charset="0"/>
                <a:cs typeface="Arial" panose="020B0604020202020204" pitchFamily="34" charset="0"/>
              </a:rPr>
            </a:br>
            <a:endParaRPr lang="en-GB" sz="3200" b="1">
              <a:solidFill>
                <a:srgbClr val="002060"/>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481E46B-C5F4-49C6-9328-6B4A770B4E76}"/>
              </a:ext>
            </a:extLst>
          </p:cNvPr>
          <p:cNvSpPr txBox="1">
            <a:spLocks/>
          </p:cNvSpPr>
          <p:nvPr/>
        </p:nvSpPr>
        <p:spPr>
          <a:xfrm>
            <a:off x="-316427" y="1207950"/>
            <a:ext cx="7772400" cy="4896544"/>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6600" dirty="0">
                <a:solidFill>
                  <a:srgbClr val="002060"/>
                </a:solidFill>
                <a:latin typeface="+mn-lt"/>
                <a:cs typeface="Arial"/>
              </a:rPr>
              <a:t>Wymondham </a:t>
            </a:r>
          </a:p>
          <a:p>
            <a:r>
              <a:rPr lang="en-GB" sz="6600" dirty="0">
                <a:solidFill>
                  <a:srgbClr val="002060"/>
                </a:solidFill>
                <a:latin typeface="+mn-lt"/>
                <a:cs typeface="Arial"/>
              </a:rPr>
              <a:t>College</a:t>
            </a:r>
            <a:br>
              <a:rPr lang="en-GB" sz="8000" dirty="0">
                <a:latin typeface="+mn-lt"/>
                <a:cs typeface="Arial" panose="020B0604020202020204" pitchFamily="34" charset="0"/>
              </a:rPr>
            </a:br>
            <a:br>
              <a:rPr lang="en-GB" sz="3600" dirty="0">
                <a:latin typeface="+mn-lt"/>
                <a:cs typeface="Arial" panose="020B0604020202020204" pitchFamily="34" charset="0"/>
              </a:rPr>
            </a:br>
            <a:r>
              <a:rPr lang="en-GB" sz="3200" b="1" dirty="0">
                <a:solidFill>
                  <a:srgbClr val="002060"/>
                </a:solidFill>
                <a:latin typeface="+mn-lt"/>
                <a:cs typeface="Arial"/>
              </a:rPr>
              <a:t>Subject: GCSE Business </a:t>
            </a:r>
            <a:endParaRPr lang="en-GB" sz="3200" b="1" dirty="0">
              <a:solidFill>
                <a:srgbClr val="002060"/>
              </a:solidFill>
              <a:latin typeface="+mn-lt"/>
              <a:ea typeface="Calibri"/>
              <a:cs typeface="Arial"/>
            </a:endParaRPr>
          </a:p>
          <a:p>
            <a:endParaRPr lang="en-GB" sz="3200" b="1" dirty="0">
              <a:solidFill>
                <a:srgbClr val="002060"/>
              </a:solidFill>
              <a:latin typeface="+mn-lt"/>
              <a:ea typeface="Calibri"/>
              <a:cs typeface="Arial"/>
            </a:endParaRPr>
          </a:p>
        </p:txBody>
      </p:sp>
      <p:pic>
        <p:nvPicPr>
          <p:cNvPr id="1026" name="Picture 2" descr="AQA — Trustees">
            <a:extLst>
              <a:ext uri="{FF2B5EF4-FFF2-40B4-BE49-F238E27FC236}">
                <a16:creationId xmlns:a16="http://schemas.microsoft.com/office/drawing/2014/main" id="{637C6CC4-417D-4869-8610-F1DA5DB79FE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2733" y="4704242"/>
            <a:ext cx="1471691" cy="1471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02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B00C5-0152-287A-C6FD-F8C5CC99AE29}"/>
              </a:ext>
            </a:extLst>
          </p:cNvPr>
          <p:cNvSpPr>
            <a:spLocks noGrp="1"/>
          </p:cNvSpPr>
          <p:nvPr>
            <p:ph type="title"/>
          </p:nvPr>
        </p:nvSpPr>
        <p:spPr>
          <a:xfrm>
            <a:off x="350041" y="586855"/>
            <a:ext cx="2401025" cy="3387497"/>
          </a:xfrm>
        </p:spPr>
        <p:txBody>
          <a:bodyPr anchor="b">
            <a:normAutofit/>
          </a:bodyPr>
          <a:lstStyle/>
          <a:p>
            <a:pPr algn="r" fontAlgn="base">
              <a:lnSpc>
                <a:spcPct val="90000"/>
              </a:lnSpc>
            </a:pPr>
            <a:br>
              <a:rPr lang="en-GB" sz="3000">
                <a:solidFill>
                  <a:srgbClr val="FFFFFF"/>
                </a:solidFill>
                <a:effectLst/>
                <a:latin typeface="Aptos" panose="020B0004020202020204" pitchFamily="34" charset="0"/>
              </a:rPr>
            </a:br>
            <a:r>
              <a:rPr lang="en-GB" sz="3000">
                <a:solidFill>
                  <a:srgbClr val="FFFFFF"/>
                </a:solidFill>
                <a:effectLst/>
                <a:latin typeface="Aptos" panose="020B0004020202020204" pitchFamily="34" charset="0"/>
              </a:rPr>
              <a:t>An overview of your subject.</a:t>
            </a:r>
            <a:br>
              <a:rPr lang="en-GB" sz="3000">
                <a:solidFill>
                  <a:srgbClr val="FFFFFF"/>
                </a:solidFill>
                <a:effectLst/>
                <a:latin typeface="Aptos" panose="020B0004020202020204" pitchFamily="34" charset="0"/>
              </a:rPr>
            </a:br>
            <a:r>
              <a:rPr lang="en-GB" sz="3000">
                <a:solidFill>
                  <a:srgbClr val="FFFFFF"/>
                </a:solidFill>
                <a:effectLst/>
                <a:latin typeface="Aptos" panose="020B0004020202020204" pitchFamily="34" charset="0"/>
              </a:rPr>
              <a:t>Course structure and content.</a:t>
            </a:r>
            <a:br>
              <a:rPr lang="en-GB" sz="3000">
                <a:solidFill>
                  <a:srgbClr val="FFFFFF"/>
                </a:solidFill>
                <a:effectLst/>
                <a:latin typeface="Aptos" panose="020B0004020202020204" pitchFamily="34" charset="0"/>
              </a:rPr>
            </a:br>
            <a:endParaRPr lang="en-GB" sz="3000">
              <a:solidFill>
                <a:srgbClr val="FFFFFF"/>
              </a:solidFill>
            </a:endParaRPr>
          </a:p>
        </p:txBody>
      </p:sp>
      <p:sp>
        <p:nvSpPr>
          <p:cNvPr id="3" name="Content Placeholder 2">
            <a:extLst>
              <a:ext uri="{FF2B5EF4-FFF2-40B4-BE49-F238E27FC236}">
                <a16:creationId xmlns:a16="http://schemas.microsoft.com/office/drawing/2014/main" id="{9CD4B2C4-16A2-63D6-1EBF-79C3D4164B48}"/>
              </a:ext>
            </a:extLst>
          </p:cNvPr>
          <p:cNvSpPr>
            <a:spLocks noGrp="1"/>
          </p:cNvSpPr>
          <p:nvPr>
            <p:ph idx="1"/>
          </p:nvPr>
        </p:nvSpPr>
        <p:spPr>
          <a:xfrm>
            <a:off x="3626904" y="399749"/>
            <a:ext cx="4916510" cy="5546047"/>
          </a:xfrm>
        </p:spPr>
        <p:txBody>
          <a:bodyPr anchor="ctr">
            <a:normAutofit/>
          </a:bodyPr>
          <a:lstStyle/>
          <a:p>
            <a:pPr marL="0" indent="0">
              <a:buNone/>
            </a:pPr>
            <a:br>
              <a:rPr lang="en-GB" sz="1700" dirty="0">
                <a:effectLst/>
                <a:latin typeface="Aptos" panose="020B0004020202020204" pitchFamily="34" charset="0"/>
              </a:rPr>
            </a:br>
            <a:endParaRPr lang="en-GB" sz="1700" dirty="0"/>
          </a:p>
        </p:txBody>
      </p:sp>
      <p:sp>
        <p:nvSpPr>
          <p:cNvPr id="5" name="Content Placeholder 2">
            <a:extLst>
              <a:ext uri="{FF2B5EF4-FFF2-40B4-BE49-F238E27FC236}">
                <a16:creationId xmlns:a16="http://schemas.microsoft.com/office/drawing/2014/main" id="{223B6BD1-C8B2-DC75-5C5A-862444A85D07}"/>
              </a:ext>
            </a:extLst>
          </p:cNvPr>
          <p:cNvSpPr txBox="1">
            <a:spLocks/>
          </p:cNvSpPr>
          <p:nvPr/>
        </p:nvSpPr>
        <p:spPr>
          <a:xfrm>
            <a:off x="3284254" y="1115644"/>
            <a:ext cx="5601810" cy="5546047"/>
          </a:xfrm>
          <a:prstGeom prst="rect">
            <a:avLst/>
          </a:prstGeom>
        </p:spPr>
        <p:txBody>
          <a:bodyPr vert="horz" lIns="91440" tIns="45720" rIns="91440" bIns="45720" rtlCol="0" anchor="ct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There are six units taught across three years:</a:t>
            </a:r>
          </a:p>
          <a:p>
            <a:pPr marL="0" indent="0">
              <a:buNone/>
            </a:pPr>
            <a:endParaRPr lang="en-GB" sz="21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Year 9 – Business in the Real World</a:t>
            </a:r>
          </a:p>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Year 10 – Human Resources, Influences on Business and Business Operations </a:t>
            </a:r>
          </a:p>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Year 11 – Finance and Marketing</a:t>
            </a:r>
          </a:p>
          <a:p>
            <a:pPr marL="0" indent="0">
              <a:buNone/>
            </a:pPr>
            <a:endParaRPr lang="en-GB" sz="21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GB" sz="21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2100" dirty="0">
                <a:solidFill>
                  <a:schemeClr val="tx2"/>
                </a:solidFill>
                <a:latin typeface="Tahoma"/>
                <a:ea typeface="Tahoma"/>
                <a:cs typeface="Tahoma"/>
              </a:rPr>
              <a:t>At the end of Year 11, you will sit two 1 hour 45-</a:t>
            </a:r>
            <a:r>
              <a:rPr lang="en-GB" sz="2100">
                <a:solidFill>
                  <a:schemeClr val="tx2"/>
                </a:solidFill>
                <a:latin typeface="Tahoma"/>
                <a:ea typeface="Tahoma"/>
                <a:cs typeface="Tahoma"/>
              </a:rPr>
              <a:t>minute exams. Questions go up to 12 marks. These are written essays. </a:t>
            </a:r>
            <a:endParaRPr lang="en-GB" sz="210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GB" sz="21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Paper 1 topics will be Business in the Real World, Influences on Business, Human Resources and Business Operations</a:t>
            </a:r>
          </a:p>
          <a:p>
            <a:pPr marL="0" indent="0">
              <a:buNone/>
            </a:pPr>
            <a:r>
              <a:rPr lang="en-GB" sz="2100" dirty="0">
                <a:solidFill>
                  <a:schemeClr val="tx2"/>
                </a:solidFill>
                <a:latin typeface="Tahoma" panose="020B0604030504040204" pitchFamily="34" charset="0"/>
                <a:ea typeface="Tahoma" panose="020B0604030504040204" pitchFamily="34" charset="0"/>
                <a:cs typeface="Tahoma" panose="020B0604030504040204" pitchFamily="34" charset="0"/>
              </a:rPr>
              <a:t>Paper 2 topics will be Business in the Real World, Influences on Business, Finance and Marketing</a:t>
            </a:r>
          </a:p>
          <a:p>
            <a:endParaRPr lang="en-US" dirty="0"/>
          </a:p>
          <a:p>
            <a:endParaRPr lang="en-GB" sz="2400" dirty="0">
              <a:ea typeface="Calibri"/>
              <a:cs typeface="Calibri"/>
            </a:endParaRPr>
          </a:p>
        </p:txBody>
      </p:sp>
      <p:pic>
        <p:nvPicPr>
          <p:cNvPr id="2050" name="Picture 2" descr="Canary Wharf from Limehouse Reach - sunrise. By Europe City Wallpapers ...">
            <a:extLst>
              <a:ext uri="{FF2B5EF4-FFF2-40B4-BE49-F238E27FC236}">
                <a16:creationId xmlns:a16="http://schemas.microsoft.com/office/drawing/2014/main" id="{EC742D6F-8E45-4CE0-9EEA-10C97D4001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4949" y="3781865"/>
            <a:ext cx="2051207" cy="15384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149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BD9FED-E440-E3CF-C47C-C03CCD84E8F7}"/>
              </a:ext>
            </a:extLst>
          </p:cNvPr>
          <p:cNvSpPr>
            <a:spLocks noGrp="1"/>
          </p:cNvSpPr>
          <p:nvPr>
            <p:ph type="title"/>
          </p:nvPr>
        </p:nvSpPr>
        <p:spPr>
          <a:xfrm>
            <a:off x="350041" y="586855"/>
            <a:ext cx="2401025" cy="3387497"/>
          </a:xfrm>
        </p:spPr>
        <p:txBody>
          <a:bodyPr anchor="b">
            <a:normAutofit/>
          </a:bodyPr>
          <a:lstStyle/>
          <a:p>
            <a:pPr algn="r" fontAlgn="base">
              <a:lnSpc>
                <a:spcPct val="90000"/>
              </a:lnSpc>
            </a:pPr>
            <a:r>
              <a:rPr lang="en-GB" sz="1900">
                <a:solidFill>
                  <a:srgbClr val="FFFFFF"/>
                </a:solidFill>
                <a:effectLst/>
                <a:latin typeface="Aptos" panose="020B0004020202020204" pitchFamily="34" charset="0"/>
              </a:rPr>
              <a:t>Expectations regarding student commitment, including workload and deadlines.</a:t>
            </a:r>
            <a:br>
              <a:rPr lang="en-GB" sz="1900">
                <a:solidFill>
                  <a:srgbClr val="FFFFFF"/>
                </a:solidFill>
                <a:effectLst/>
                <a:latin typeface="Aptos" panose="020B0004020202020204" pitchFamily="34" charset="0"/>
              </a:rPr>
            </a:br>
            <a:r>
              <a:rPr lang="en-GB" sz="1900">
                <a:solidFill>
                  <a:srgbClr val="FFFFFF"/>
                </a:solidFill>
                <a:effectLst/>
                <a:latin typeface="Aptos" panose="020B0004020202020204" pitchFamily="34" charset="0"/>
              </a:rPr>
              <a:t>Any coursework or practical elements involved.</a:t>
            </a:r>
            <a:br>
              <a:rPr lang="en-GB" sz="1900">
                <a:solidFill>
                  <a:srgbClr val="FFFFFF"/>
                </a:solidFill>
                <a:effectLst/>
                <a:latin typeface="Aptos" panose="020B0004020202020204" pitchFamily="34" charset="0"/>
              </a:rPr>
            </a:br>
            <a:endParaRPr lang="en-GB" sz="1900">
              <a:solidFill>
                <a:srgbClr val="FFFFFF"/>
              </a:solidFill>
            </a:endParaRPr>
          </a:p>
        </p:txBody>
      </p:sp>
      <p:sp>
        <p:nvSpPr>
          <p:cNvPr id="3" name="Content Placeholder 2">
            <a:extLst>
              <a:ext uri="{FF2B5EF4-FFF2-40B4-BE49-F238E27FC236}">
                <a16:creationId xmlns:a16="http://schemas.microsoft.com/office/drawing/2014/main" id="{903185A3-CED5-7D4F-D324-E053EC38C2F2}"/>
              </a:ext>
            </a:extLst>
          </p:cNvPr>
          <p:cNvSpPr>
            <a:spLocks noGrp="1"/>
          </p:cNvSpPr>
          <p:nvPr>
            <p:ph idx="1"/>
          </p:nvPr>
        </p:nvSpPr>
        <p:spPr>
          <a:xfrm>
            <a:off x="3178207" y="649480"/>
            <a:ext cx="5850384" cy="5546047"/>
          </a:xfrm>
        </p:spPr>
        <p:txBody>
          <a:bodyPr anchor="ctr">
            <a:normAutofit/>
          </a:bodyPr>
          <a:lstStyle/>
          <a:p>
            <a:pPr marL="0" indent="0">
              <a:buNone/>
            </a:pPr>
            <a:r>
              <a:rPr lang="en-GB" sz="2800" dirty="0">
                <a:solidFill>
                  <a:schemeClr val="tx2"/>
                </a:solidFill>
                <a:latin typeface="Tahoma"/>
                <a:ea typeface="Tahoma"/>
                <a:cs typeface="Tahoma"/>
              </a:rPr>
              <a:t>Students will be set independent study tasks given on a prep schedule</a:t>
            </a:r>
            <a:endParaRPr lang="en-US">
              <a:solidFill>
                <a:schemeClr val="tx2"/>
              </a:solidFill>
            </a:endParaRPr>
          </a:p>
          <a:p>
            <a:pPr marL="0" indent="0">
              <a:buNone/>
            </a:pPr>
            <a:r>
              <a:rPr lang="en-GB" sz="2800" dirty="0">
                <a:solidFill>
                  <a:schemeClr val="tx2"/>
                </a:solidFill>
                <a:latin typeface="Tahoma" panose="020B0604030504040204" pitchFamily="34" charset="0"/>
                <a:ea typeface="Tahoma" panose="020B0604030504040204" pitchFamily="34" charset="0"/>
                <a:cs typeface="Tahoma" panose="020B0604030504040204" pitchFamily="34" charset="0"/>
              </a:rPr>
              <a:t> </a:t>
            </a:r>
          </a:p>
          <a:p>
            <a:pPr marL="0" indent="0">
              <a:buNone/>
            </a:pPr>
            <a:r>
              <a:rPr lang="en-GB" sz="2800" dirty="0">
                <a:solidFill>
                  <a:schemeClr val="tx2"/>
                </a:solidFill>
                <a:latin typeface="Tahoma"/>
                <a:ea typeface="Tahoma"/>
                <a:cs typeface="Tahoma"/>
              </a:rPr>
              <a:t>Students will also be encouraged to review their learning within 24 hours of the lesson   </a:t>
            </a:r>
          </a:p>
          <a:p>
            <a:pPr marL="0" indent="0">
              <a:buNone/>
            </a:pPr>
            <a:endParaRPr lang="en-GB" sz="2800"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2800" dirty="0">
                <a:solidFill>
                  <a:schemeClr val="tx2"/>
                </a:solidFill>
                <a:latin typeface="Tahoma" panose="020B0604030504040204" pitchFamily="34" charset="0"/>
                <a:ea typeface="Tahoma" panose="020B0604030504040204" pitchFamily="34" charset="0"/>
                <a:cs typeface="Tahoma" panose="020B0604030504040204" pitchFamily="34" charset="0"/>
              </a:rPr>
              <a:t>There is no coursework in GCSE Business </a:t>
            </a:r>
            <a:endParaRPr lang="en-US" dirty="0">
              <a:solidFill>
                <a:schemeClr val="tx2"/>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GB" sz="2800" dirty="0">
                <a:ea typeface="Calibri"/>
                <a:cs typeface="Calibri"/>
              </a:rPr>
              <a:t> </a:t>
            </a:r>
            <a:endParaRPr lang="en-US" sz="2800" dirty="0"/>
          </a:p>
        </p:txBody>
      </p:sp>
    </p:spTree>
    <p:extLst>
      <p:ext uri="{BB962C8B-B14F-4D97-AF65-F5344CB8AC3E}">
        <p14:creationId xmlns:p14="http://schemas.microsoft.com/office/powerpoint/2010/main" val="1467877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012DA4-F9F2-E128-C5E3-F487891FF0FD}"/>
              </a:ext>
            </a:extLst>
          </p:cNvPr>
          <p:cNvSpPr>
            <a:spLocks noGrp="1"/>
          </p:cNvSpPr>
          <p:nvPr>
            <p:ph type="title"/>
          </p:nvPr>
        </p:nvSpPr>
        <p:spPr>
          <a:xfrm>
            <a:off x="1028699" y="294538"/>
            <a:ext cx="7421963" cy="1033669"/>
          </a:xfrm>
        </p:spPr>
        <p:txBody>
          <a:bodyPr>
            <a:normAutofit/>
          </a:bodyPr>
          <a:lstStyle/>
          <a:p>
            <a:pPr fontAlgn="base">
              <a:lnSpc>
                <a:spcPct val="90000"/>
              </a:lnSpc>
            </a:pPr>
            <a:br>
              <a:rPr lang="en-GB" sz="1700">
                <a:solidFill>
                  <a:srgbClr val="FFFFFF"/>
                </a:solidFill>
                <a:effectLst/>
                <a:latin typeface="Aptos" panose="020B0004020202020204" pitchFamily="34" charset="0"/>
              </a:rPr>
            </a:br>
            <a:r>
              <a:rPr lang="en-GB" sz="1700">
                <a:solidFill>
                  <a:srgbClr val="FFFFFF"/>
                </a:solidFill>
                <a:effectLst/>
                <a:latin typeface="Aptos" panose="020B0004020202020204" pitchFamily="34" charset="0"/>
              </a:rPr>
              <a:t>Guidance on how the course supports future academic pathways or careers.</a:t>
            </a:r>
            <a:br>
              <a:rPr lang="en-GB" sz="1700">
                <a:solidFill>
                  <a:srgbClr val="FFFFFF"/>
                </a:solidFill>
                <a:effectLst/>
                <a:latin typeface="Aptos" panose="020B0004020202020204" pitchFamily="34" charset="0"/>
              </a:rPr>
            </a:br>
            <a:endParaRPr lang="en-GB" sz="1700">
              <a:solidFill>
                <a:srgbClr val="FFFFFF"/>
              </a:solidFill>
            </a:endParaRPr>
          </a:p>
        </p:txBody>
      </p:sp>
      <p:sp>
        <p:nvSpPr>
          <p:cNvPr id="3" name="Content Placeholder 2">
            <a:extLst>
              <a:ext uri="{FF2B5EF4-FFF2-40B4-BE49-F238E27FC236}">
                <a16:creationId xmlns:a16="http://schemas.microsoft.com/office/drawing/2014/main" id="{A48F2C19-1A0D-AE92-C56D-A395988C7501}"/>
              </a:ext>
            </a:extLst>
          </p:cNvPr>
          <p:cNvSpPr>
            <a:spLocks noGrp="1"/>
          </p:cNvSpPr>
          <p:nvPr>
            <p:ph idx="1"/>
          </p:nvPr>
        </p:nvSpPr>
        <p:spPr>
          <a:xfrm>
            <a:off x="467544" y="1988598"/>
            <a:ext cx="8255115" cy="4574864"/>
          </a:xfrm>
        </p:spPr>
        <p:txBody>
          <a:bodyPr anchor="ctr">
            <a:normAutofit fontScale="92500" lnSpcReduction="20000"/>
          </a:bodyPr>
          <a:lstStyle/>
          <a:p>
            <a:pPr marL="0" indent="0">
              <a:lnSpc>
                <a:spcPct val="107000"/>
              </a:lnSpc>
              <a:spcAft>
                <a:spcPts val="800"/>
              </a:spcAft>
              <a:buNone/>
            </a:pPr>
            <a:r>
              <a:rPr lang="en-GB" sz="1800" dirty="0">
                <a:solidFill>
                  <a:srgbClr val="002060"/>
                </a:solidFill>
                <a:effectLst/>
                <a:latin typeface="Tahoma" panose="020B0604030504040204" pitchFamily="34" charset="0"/>
                <a:ea typeface="Calibri" panose="020F0502020204030204" pitchFamily="34" charset="0"/>
                <a:cs typeface="Times New Roman" panose="02020603050405020304" pitchFamily="18" charset="0"/>
              </a:rPr>
              <a:t>Our GCSE Business course introduces you to all you need to know about working in business, providing a solid foundation for further study.</a:t>
            </a:r>
            <a:endPar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chemeClr val="tx2"/>
                </a:solidFill>
                <a:effectLst/>
                <a:latin typeface="Tahoma" panose="020B0604030504040204" pitchFamily="34" charset="0"/>
                <a:ea typeface="Calibri" panose="020F0502020204030204" pitchFamily="34" charset="0"/>
                <a:cs typeface="Times New Roman" panose="02020603050405020304" pitchFamily="18" charset="0"/>
              </a:rPr>
              <a:t>With a focus on helping you to become a good decision maker, you will learn about essential managerial skills, alongside techniques to help you become an analytical problem solver. These skills are all highly sought after and valued in a wide range of careers.</a:t>
            </a:r>
            <a:endParaRPr lang="en-GB"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rgbClr val="002060"/>
                </a:solidFill>
                <a:effectLst/>
                <a:latin typeface="Tahoma" panose="020B0604030504040204" pitchFamily="34" charset="0"/>
                <a:ea typeface="Calibri" panose="020F0502020204030204" pitchFamily="34" charset="0"/>
                <a:cs typeface="Times New Roman" panose="02020603050405020304" pitchFamily="18" charset="0"/>
              </a:rPr>
              <a:t>Further study and career opportunities</a:t>
            </a:r>
            <a:endParaRPr lang="en-GB"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chemeClr val="tx2"/>
                </a:solidFill>
                <a:effectLst/>
                <a:latin typeface="Tahoma" panose="020B0604030504040204" pitchFamily="34" charset="0"/>
                <a:ea typeface="Calibri" panose="020F0502020204030204" pitchFamily="34" charset="0"/>
                <a:cs typeface="Times New Roman" panose="02020603050405020304" pitchFamily="18" charset="0"/>
              </a:rPr>
              <a:t>GCSE Business provides an excellent foundation for a wide range of A-Level courses. Rest assured that the skills you learn are transferable across a broad range of subjects and careers.</a:t>
            </a:r>
            <a:endParaRPr lang="en-GB"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chemeClr val="tx2"/>
                </a:solidFill>
                <a:effectLst/>
                <a:latin typeface="Tahoma" panose="020B0604030504040204" pitchFamily="34" charset="0"/>
                <a:ea typeface="Calibri" panose="020F0502020204030204" pitchFamily="34" charset="0"/>
                <a:cs typeface="Times New Roman" panose="02020603050405020304" pitchFamily="18" charset="0"/>
              </a:rPr>
              <a:t>Whatever you choose to do in the future, you will find that the things you learn in this course will help. For example, you will probably work with lots of different people, so knowledge of motivational theory will help you to work well with others and help them achieve their potential. </a:t>
            </a:r>
            <a:endParaRPr lang="en-GB"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solidFill>
                  <a:schemeClr val="tx2"/>
                </a:solidFill>
                <a:effectLst/>
                <a:latin typeface="Tahoma" panose="020B0604030504040204" pitchFamily="34" charset="0"/>
                <a:ea typeface="Calibri" panose="020F0502020204030204" pitchFamily="34" charset="0"/>
                <a:cs typeface="Times New Roman" panose="02020603050405020304" pitchFamily="18" charset="0"/>
              </a:rPr>
              <a:t>You might have ambitious plans to start your own business. If that is the case, you will find the marketing and finance topics particularly useful.</a:t>
            </a:r>
            <a:endParaRPr lang="en-GB"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2474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3EACF24C8E1549B4BC214788D0AE93" ma:contentTypeVersion="6" ma:contentTypeDescription="Create a new document." ma:contentTypeScope="" ma:versionID="23e6c30f4f30b404306a8da3627b15d9">
  <xsd:schema xmlns:xsd="http://www.w3.org/2001/XMLSchema" xmlns:xs="http://www.w3.org/2001/XMLSchema" xmlns:p="http://schemas.microsoft.com/office/2006/metadata/properties" xmlns:ns2="84d7c146-4e3a-4d78-ba7d-db8abde17365" xmlns:ns3="98c4ce00-9ba1-4bc6-8c52-aa848e04605e" targetNamespace="http://schemas.microsoft.com/office/2006/metadata/properties" ma:root="true" ma:fieldsID="331a3fbb66272583e0293a1c3e1d4bb2" ns2:_="" ns3:_="">
    <xsd:import namespace="84d7c146-4e3a-4d78-ba7d-db8abde17365"/>
    <xsd:import namespace="98c4ce00-9ba1-4bc6-8c52-aa848e04605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d7c146-4e3a-4d78-ba7d-db8abde173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c4ce00-9ba1-4bc6-8c52-aa848e0460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C30307-D516-4BFE-83B9-F55205F96B8B}">
  <ds:schemaRefs>
    <ds:schemaRef ds:uri="84d7c146-4e3a-4d78-ba7d-db8abde17365"/>
    <ds:schemaRef ds:uri="98c4ce00-9ba1-4bc6-8c52-aa848e04605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3188D0C-FDDC-4DF4-A8E1-C16801292060}">
  <ds:schemaRefs>
    <ds:schemaRef ds:uri="http://schemas.microsoft.com/sharepoint/v3/contenttype/forms"/>
  </ds:schemaRefs>
</ds:datastoreItem>
</file>

<file path=customXml/itemProps3.xml><?xml version="1.0" encoding="utf-8"?>
<ds:datastoreItem xmlns:ds="http://schemas.openxmlformats.org/officeDocument/2006/customXml" ds:itemID="{9E83ADF0-78FE-4DAF-A276-5F4576D5DD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d7c146-4e3a-4d78-ba7d-db8abde17365"/>
    <ds:schemaRef ds:uri="98c4ce00-9ba1-4bc6-8c52-aa848e0460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TotalTime>
  <Words>376</Words>
  <Application>Microsoft Office PowerPoint</Application>
  <PresentationFormat>On-screen Show (4:3)</PresentationFormat>
  <Paragraphs>30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vt:lpstr>
      <vt:lpstr> An overview of your subject. Course structure and content. </vt:lpstr>
      <vt:lpstr>Expectations regarding student commitment, including workload and deadlines. Any coursework or practical elements involved. </vt:lpstr>
      <vt:lpstr> Guidance on how the course supports future academic pathways or careers.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leadership?  Lesson 1</dc:title>
  <dc:creator>Mr D Browning (BRWd1)</dc:creator>
  <cp:lastModifiedBy>N.Weston</cp:lastModifiedBy>
  <cp:revision>27</cp:revision>
  <cp:lastPrinted>2022-01-04T11:04:59Z</cp:lastPrinted>
  <dcterms:created xsi:type="dcterms:W3CDTF">2020-09-12T09:05:29Z</dcterms:created>
  <dcterms:modified xsi:type="dcterms:W3CDTF">2026-01-22T11:17:25Z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0x010100723EACF24C8E1549B4BC214788D0AE93</vt:lpwstr>
  </property>
</Properties>
</file>